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ink/ink1.xml" ContentType="application/inkml+xml"/>
  <Override PartName="/ppt/ink/ink10.xml" ContentType="application/inkml+xml"/>
  <Override PartName="/ppt/ink/ink1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432" r:id="rId5"/>
    <p:sldId id="469" r:id="rId6"/>
    <p:sldId id="472" r:id="rId7"/>
    <p:sldId id="473" r:id="rId8"/>
    <p:sldId id="471" r:id="rId9"/>
    <p:sldId id="474" r:id="rId10"/>
    <p:sldId id="470" r:id="rId11"/>
    <p:sldId id="440" r:id="rId12"/>
    <p:sldId id="475" r:id="rId13"/>
    <p:sldId id="476" r:id="rId14"/>
    <p:sldId id="478" r:id="rId15"/>
    <p:sldId id="479" r:id="rId16"/>
    <p:sldId id="477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379" r:id="rId25"/>
    <p:sldId id="447" r:id="rId26"/>
    <p:sldId id="448" r:id="rId27"/>
    <p:sldId id="449" r:id="rId28"/>
    <p:sldId id="487" r:id="rId29"/>
    <p:sldId id="488" r:id="rId30"/>
    <p:sldId id="430" r:id="rId31"/>
    <p:sldId id="489" r:id="rId32"/>
    <p:sldId id="490" r:id="rId33"/>
    <p:sldId id="491" r:id="rId34"/>
    <p:sldId id="307" r:id="rId35"/>
  </p:sldIdLst>
  <p:sldSz cx="9144000" cy="5143500" type="screen16x9"/>
  <p:notesSz cx="6858000" cy="9144000"/>
  <p:embeddedFontLst>
    <p:embeddedFont>
      <p:font typeface="Montserrat"/>
      <p:regular r:id="rId39"/>
    </p:embeddedFont>
    <p:embeddedFont>
      <p:font typeface="Darker Grotesque"/>
      <p:regular r:id="rId40"/>
    </p:embeddedFont>
    <p:embeddedFont>
      <p:font typeface="Darker Grotesque Medium"/>
      <p:regular r:id="rId41"/>
      <p:bold r:id="rId42"/>
    </p:embeddedFont>
    <p:embeddedFont>
      <p:font typeface="Montserrat" pitchFamily="2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2"/>
    <p:restoredTop sz="86282"/>
  </p:normalViewPr>
  <p:slideViewPr>
    <p:cSldViewPr snapToGrid="0">
      <p:cViewPr varScale="1">
        <p:scale>
          <a:sx n="132" d="100"/>
          <a:sy n="132" d="100"/>
        </p:scale>
        <p:origin x="1352" y="128"/>
      </p:cViewPr>
      <p:guideLst/>
    </p:cSldViewPr>
  </p:slideViewPr>
  <p:outlineViewPr>
    <p:cViewPr>
      <p:scale>
        <a:sx n="33" d="100"/>
        <a:sy n="33" d="100"/>
      </p:scale>
      <p:origin x="0" y="-12016"/>
    </p:cViewPr>
  </p:outlineViewPr>
  <p:notesTextViewPr>
    <p:cViewPr>
      <p:scale>
        <a:sx n="1" d="1"/>
        <a:sy n="1" d="1"/>
      </p:scale>
      <p:origin x="0" y="-1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2.fntdata"/><Relationship Id="rId5" Type="http://schemas.openxmlformats.org/officeDocument/2006/relationships/slide" Target="slides/slide2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19:15: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2142 0 24575,'-19'0'0,"-9"0"0,-21 0 0,-8 0 0,-5 0 0,13 0 0,-3 0 0,-20 0 0,-10 0 0,6 0 0,7 0 0,-2 0 0,0 0 0,-11 0 0,-1 0 0,10 0 0,-8 0 0,3 0-363,5 0 0,-3 0 0,9 0 363,-21 0 0,7 0-191,15 0 191,-12 0 0,9 0 0,8 0 0,5 0 0,7 0 1078,8 0-1078,6 0 202,4 0-202,-4 0 0,13 0 0,0 0 0,11 0 0,4 0 0,1 0 0,2 3 0,-2-2 0,6 1 0,-4-2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14:38: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24575,'7'2'0,"3"2"0,1 3 0,-1 0 0,4 0 0,-3-3 0,3 2 0,1-2 0,3 0 0,-3 3 0,0-4 0,2 1 0,-8 2 0,5-5 0,-4 5 0,-3-2 0,11 3 0,-10 3 0,10-2 0,-7 3 0,0-4 0,-1-3 0,-4 1 0,-2-1 0,2 3 0,-3-1 0,1 4 0,2-2 0,-2 5 0,3-2 0,-3 3 0,2 1 0,1 5 0,-2-7 0,5 7 0,-10-9 0,4-1 0,-1 0 0,-3-3 0,3 0 0,-3-1 0,0 1 0,0 3 0,0 1 0,0 3 0,0 0 0,0 1 0,0-1 0,0 0 0,0 1 0,0-1 0,0 0 0,0 5 0,0-7 0,0 9 0,0-5 0,0 3 0,0 8 0,4-7 0,-4 8 0,7-5 0,-2 0 0,-1-4 0,-1-4 0,1-1 0,-4-3 0,7 7 0,-3-3 0,0 4 0,-1-5 0,1 0 0,-4 5 0,7-4 0,-6 7 0,2-7 0,0 8 0,-2-4 0,2 0 0,1 0 0,-4-5 0,4 4 0,-4-2 0,3 2 0,-2-4 0,2 4 0,-3-6 0,3 6 0,-2-7 0,5 3 0,-5 0 0,2-3 0,-3 3 0,0-3 0,0 0 0,3 2 0,-2-2 0,2 0 0,1 2 0,-4-2 0,3 4 0,-3 5 0,0-7 0,4 7 0,-4-10 0,4 5 0,-1-1 0,-2 1 0,2-1 0,0-3 0,-3 2 0,3-2 0,4 7 0,-5-6 0,8 6 0,-6-7 0,3 3 0,-3-3 0,2-1 0,-5-4 0,2 1 0,0-3 0,-2 1 0,4-1 0,-1 3 0,3-1 0,-1-2 0,1 2 0,-1-6 0,1 3 0,-4 0 0,3-2 0,-2 2 0,2-3 0,1 0 0,-1 0 0,1 0 0,0 0 0,-1 0 0,1 0 0,-1 0 0,1-3 0,-7 2 0,0-2 0,-7 3 0,0 0 0,-9 6 0,7-5 0,-7 8 0,10-5 0,-1 2 0,-3 1 0,2 0 0,-2 0 0,0 3 0,3-3 0,-4 3 0,5-3 0,-1 3 0,-3 0 0,2 1 0,-3 3 0,1-3 0,2 3 0,-6 0 0,6 1 0,-5-1 0,5-3 0,-2 2 0,3-2 0,0 0 0,0-4 0,0-1 0,3-2 0,-2 2 0,3 1 0,-1-1 0,1 1 0,0 0 0,2-1 0,-2 4 0,0-2 0,3 5 0,-3-6 0,-1 7 0,4-3 0,-7 3 0,6 0 0,-2 5 0,3-7 0,0 5 0,0-6 0,0 3 0,0 1 0,0-1 0,-3 7 0,2-5 0,-2 4 0,3-1 0,0-7 0,0 9 0,0-9 0,0 10 0,0-7 0,0 8 0,0-4 0,0 0 0,0 3 0,0-2 0,0 3 0,0-4 0,0 0 0,0-5 0,0 4 0,0-2 0,0 2 0,0-4 0,0 1 0,0-1 0,0 0 0,0 5 0,3-4 0,-2 7 0,5 0 0,-2-2 0,0 0 0,-1-1 0,0-7 0,-2 9 0,5-9 0,-2 10 0,0-7 0,3 8 0,-3-8 0,4 3 0,-1-3 0,-3-1 0,2 0 0,-5-3 0,5 3 0,-5 1 0,6 0 0,-7 3 0,4-3 0,-1-1 0,-2 0 0,2 1 0,0-1 0,-2 0 0,2-3 0,-3 3 0,0 1 0,0 0 0,0 10 0,0-6 0,0 3 0,0-7 0,0-2 0,-3-2 0,2 4 0,-6-1 0,7-3 0,-4-1 0,1 0 0,2-3 0,-2 3 0,0-3 0,2 0 0,-5-1 0,3 4 0,-1 1 0,-2 0 0,2 2 0,-3-5 0,0 5 0,3-5 0,-2 2 0,5-4 0,-5-2 0,5 2 0,-5-6 0,3 6 0,-4-2 0,0-1 0,1 3 0,-4-2 0,2 3 0,-2-3 0,3 2 0,1-6 0,-1 3 0,0 0 0,1-2 0,-1 2 0,3 0 0,1-3 0,3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14:39: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24575,'7'2'0,"3"2"0,1 3 0,-1 0 0,4 0 0,-3-3 0,3 2 0,1-2 0,3 0 0,-3 3 0,0-4 0,2 1 0,-8 2 0,5-5 0,-4 5 0,-3-2 0,11 3 0,-10 3 0,10-2 0,-7 3 0,0-4 0,-1-3 0,-4 1 0,-2-1 0,2 3 0,-3-1 0,1 4 0,2-2 0,-2 5 0,3-2 0,-3 3 0,2 1 0,1 5 0,-2-7 0,5 7 0,-10-9 0,4-1 0,-1 0 0,-3-3 0,3 0 0,-3-1 0,0 1 0,0 3 0,0 1 0,0 3 0,0 0 0,0 1 0,0-1 0,0 0 0,0 1 0,0-1 0,0 0 0,0 5 0,0-7 0,0 9 0,0-5 0,0 3 0,0 8 0,4-7 0,-4 8 0,7-5 0,-2 0 0,-1-4 0,-1-4 0,1-1 0,-4-3 0,7 7 0,-3-3 0,0 4 0,-1-5 0,1 0 0,-4 5 0,7-4 0,-6 7 0,2-7 0,0 8 0,-2-4 0,2 0 0,1 0 0,-4-5 0,4 4 0,-4-2 0,3 2 0,-2-4 0,2 4 0,-3-6 0,3 6 0,-2-7 0,5 3 0,-5 0 0,2-3 0,-3 3 0,0-3 0,0 0 0,3 2 0,-2-2 0,2 0 0,1 2 0,-4-2 0,3 4 0,-3 5 0,0-7 0,4 7 0,-4-10 0,4 5 0,-1-1 0,-2 1 0,2-1 0,0-3 0,-3 2 0,3-2 0,4 7 0,-5-6 0,8 6 0,-6-7 0,3 3 0,-3-3 0,2-1 0,-5-4 0,2 1 0,0-3 0,-2 1 0,4-1 0,-1 3 0,3-1 0,-1-2 0,1 2 0,-1-6 0,1 3 0,-4 0 0,3-2 0,-2 2 0,2-3 0,1 0 0,-1 0 0,1 0 0,0 0 0,-1 0 0,1 0 0,-1 0 0,1-3 0,-7 2 0,0-2 0,-7 3 0,0 0 0,-9 6 0,7-5 0,-7 8 0,10-5 0,-1 2 0,-3 1 0,2 0 0,-2 0 0,0 3 0,3-3 0,-4 3 0,5-3 0,-1 3 0,-3 0 0,2 1 0,-3 3 0,1-3 0,2 3 0,-6 0 0,6 1 0,-5-1 0,5-3 0,-2 2 0,3-2 0,0 0 0,0-4 0,0-1 0,3-2 0,-2 2 0,3 1 0,-1-1 0,1 1 0,0 0 0,2-1 0,-2 4 0,0-2 0,3 5 0,-3-6 0,-1 7 0,4-3 0,-7 3 0,6 0 0,-2 5 0,3-7 0,0 5 0,0-6 0,0 3 0,0 1 0,0-1 0,-3 7 0,2-5 0,-2 4 0,3-1 0,0-7 0,0 9 0,0-9 0,0 10 0,0-7 0,0 8 0,0-4 0,0 0 0,0 3 0,0-2 0,0 3 0,0-4 0,0 0 0,0-5 0,0 4 0,0-2 0,0 2 0,0-4 0,0 1 0,0-1 0,0 0 0,0 5 0,3-4 0,-2 7 0,5 0 0,-2-2 0,0 0 0,-1-1 0,0-7 0,-2 9 0,5-9 0,-2 10 0,0-7 0,3 8 0,-3-8 0,4 3 0,-1-3 0,-3-1 0,2 0 0,-5-3 0,5 3 0,-5 1 0,6 0 0,-7 3 0,4-3 0,-1-1 0,-2 0 0,2 1 0,0-1 0,-2 0 0,2-3 0,-3 3 0,0 1 0,0 0 0,0 10 0,0-6 0,0 3 0,0-7 0,0-2 0,-3-2 0,2 4 0,-6-1 0,7-3 0,-4-1 0,1 0 0,2-3 0,-2 3 0,0-3 0,2 0 0,-5-1 0,3 4 0,-1 1 0,-2 0 0,2 2 0,-3-5 0,0 5 0,3-5 0,-2 2 0,5-4 0,-5-2 0,5 2 0,-5-6 0,3 6 0,-4-2 0,0-1 0,1 3 0,-4-2 0,2 3 0,-2-3 0,3 2 0,1-6 0,-1 3 0,0 0 0,1-2 0,-1 2 0,3 0 0,1-3 0,3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19:15: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24575,'23'0'0,"41"0"0,13 0 0,22 0-1070,-3 0 0,2 0 1070,-36 0 0,-3 0 343,0 0 1,5 0-344,34 0 0,3 0-856,-22 0 1,0 0 855,-12 0 0,3 0 0,-5 0 0,8 0 0,-4 0-415,-7 0 1,-1 0 414,-4 0 0,-2 0 811,27 0-811,7 0 0,-30 0 0,17 0 0,-21 0 0,5 0 2062,-16 0-2062,3 0 974,-12 0-974,1 0 146,-1 0-146,-5 0 0,5 0 0,-10 0 0,4 0 0,-4 4 0,-1-3 0,-4 3 0,3-4 0,-3 3 0,0-2 0,-1 3 0,-4-1 0,0-2 0,-4 2 0,-1-3 0,0 0 0,-6 3 0,5-3 0,-5 3 0,2-3 0,0 0 0,1 0 0,-1 0 0,1 0 0,3 0 0,1 0 0,-2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2T19:15: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2142 0 24575,'-19'0'0,"-9"0"0,-21 0 0,-8 0 0,-5 0 0,13 0 0,-3 0 0,-20 0 0,-10 0 0,6 0 0,7 0 0,-2 0 0,0 0 0,-11 0 0,-1 0 0,10 0 0,-8 0 0,3 0-363,5 0 0,-3 0 0,9 0 363,-21 0 0,7 0-191,15 0 191,-12 0 0,9 0 0,8 0 0,5 0 0,7 0 1078,8 0-1078,6 0 202,4 0-202,-4 0 0,13 0 0,0 0 0,11 0 0,4 0 0,1 0 0,2 3 0,-2-2 0,6 1 0,-4-2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12:36: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35 24575,'35'0'0,"50"0"0,3 0-857,-30 0 1,0 0 856,-3 0 0,-2 0 0,44 0 0,-37 0 0,1 0 0,-8 0 0,0 0 0,11 0 0,-1 0 0,28 0 0,-3 0 0,-6 0 381,-23 0-381,17 0 0,-15 0 0,1 0 0,-12 0 0,2 0 324,-20 0-324,8 0 0,-19 0 0,7 0 869,-12 0-869,7 0 139,-7 0-139,8 0 0,-4 0 0,9 0 0,17 0 0,-7 0 0,18 0 0,-15 0 0,6 0 0,0 0 0,-1 0 0,1 0 0,6 0 0,8 0 0,-10 0 0,14 0 0,-16 0 0,11 0 0,-5 0 0,-2 0 0,-6 0 0,-1 0 0,11-4 0,-18 3 0,10-3 0,-25 4 0,10 0 0,-5 0 0,5 0 0,-4 0 0,3 0 0,-4 0 0,6 0 0,-6 0 0,4 0 0,-8 0 0,3 0 0,-5 0 0,5 0 0,-3 0 0,3 0 0,0-4 0,13 3 0,-4-7 0,8 7 0,-16-6 0,4 6 0,-3-3 0,4 4 0,-5 0 0,0 0 0,-1 0 0,-4 0 0,0 0 0,-1 0 0,-9 0 0,4 0 0,-4 0 0,-4 0 0,3 0 0,-3 0 0,0 0 0,-1 0 0,-4 0 0,1 0 0,0 0 0,-1 0 0,1 0 0,0 0 0,-1 0 0,1 0 0,3 0 0,-2 0 0,2 0 0,-3 0 0,0 0 0,-1 0 0,1 0 0,0 0 0,-1 0 0,4 0 0,-3 0 0,3 0 0,-4 0 0,0 0 0,1 0 0,-1 0 0,0 0 0,1 0 0,-1 0 0,0 0 0,1 0 0,-1 0 0,1 0 0,-1 0 0,0 0 0,1 0 0,-4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21:05: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66 709 24575,'-9'0'0,"-2"0"0,1 0 0,1 0 0,2 0 0,1 0 0,-1 0 0,4-3 0,0-1 0,3-3 0,0 1 0,0-1 0,0 0 0,0 0 0,0 0 0,0 0 0,0 0 0,0-4 0,0 3 0,0-6 0,0 2 0,0 0 0,0-2 0,0 6 0,0-7 0,0 7 0,0-6 0,0 6 0,0-3 0,0 0 0,0 3 0,0-3 0,0 4 0,0 0 0,0 0 0,0 0 0,0 0 0,0 0 0,0 0 0,0 1 0,0-1 0,0 0 0,3 3 0,-2-2 0,2 2 0,-3-3 0,3 1 0,-3-5 0,3-1 0,-3-8 0,0 4 0,0-8 0,0 7 0,0 1 0,0 1 0,0 7 0,0-3 0,0 4 0,0 1 0,0-1 0,0 1 0,0-1 0,0 0 0,0-8 0,0 2 0,0-16 0,0 7 0,0-9 0,0 10 0,0 1 0,0 8 0,0-2 0,0 6 0,3 0 0,1 5 0,2 3 0,1 0 0,0 0 0,0 0 0,3 0 0,-2 0 0,5 0 0,-5 0 0,2 0 0,-3 0 0,3 0 0,-2 0 0,3 0 0,-4 0 0,-3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21:05: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2658 1 24575,'-33'0'0,"-39"0"0,-8 10-1351,0 8 0,-2 3 1351,31-7 0,0 2 0,-35 15 0,0 1 0,28-11 0,1-1 0,-22 12 0,-3 2 0,7-2 0,-4 3 0,0 2 0,-5 4 0,4-3 0,-7 1 0,1-1 0,9-1 0,-2 3 0,5-4 0,3-7 0,4-2 0,0 4 0,2 0 0,16-9 0,2-1 0,-5 1 0,3-1 0,-20 6 0,-12 7 0,16-16 0,14 1 858,14-10-858,11 0 445,6-1-445,4-4 0,1-1 0,3 1 1399,-3-4-1399,4 3 0,-5-3 0,4 4 0,-2-4 0,6 3 0,-3-3 0,4 0 0,0 0 0,6 0 0,5 0 0,0 0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21:05: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24575,'23'0'0,"60"0"0,-20 0 0,-9 0 0,0 0 0,4 0 0,-7 0 0,-3 0 0,3 0 0,6 0 0,1 0 0,-1 0 0,-8 0 0,1 0 0,6 0 0,2 0 0,0 0 0,-2 0 0,-6 0 0,0 0 0,-6 0 0,-1 0 0,-6 0 0,-6 0 0,-5 0 0,-6 0 0,-4 0 0,-5 0 0,0 0 0,-4 0 0,0 0 0,0 0 0,0 0 0,0 0 0,0 0 0,3 0 0,-2 0 0,7 0 0,-3 0 0,-1 0 0,0 0 0,-4 0 0,0 0 0,0 0 0,-3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3T21:05: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 24575,'29'0'0,"-2"0"0,28 0 0,-3 0 0,0 0 0,3 0 0,-11 0 0,6 0 0,0 0 0,10 0 0,-13 0 0,-4 0 0,-8 0 0,-17 0 0,16 0 0,-12 0 0,9 0 0,-6 0 0,0 0 0,1 0 0,-5 0 0,3 0 0,-8 0 0,9 0 0,-9 0 0,8 0 0,-7 0 0,7 0 0,-3 0 0,0 0 0,3 0 0,-3 0 0,4 0 0,-4-3 0,4 2 0,-4-2 0,4 3 0,-4 0 0,-1 0 0,-1 0 0,-2 0 0,3 0 0,-5 0 0,-3 0 0,2 0 0,-3 0 0,1 0 0,-2 0 0,-3 0 0,-4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14:28: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 24575,'19'0'0,"-1"-3"0,7-1 0,-2 0 0,0 1 0,-3 3 0,-5 0 0,-3 0 0,5 0 0,-9 0 0,2 0 0,-4 0 0,1 0 0,-1 2 0,1-1 0,-1 2 0,1 0 0,-1 1 0,1-1 0,-1 3 0,1-2 0,0 2 0,-1 1 0,1-4 0,-4 3 0,3-2 0,-2 2 0,2 1 0,1-3 0,-4 1 0,3-1 0,-2 3 0,3 3 0,-1-3 0,1 7 0,-3-7 0,3 6 0,-4-5 0,4 5 0,0-2 0,1 8 0,-1-4 0,0 3 0,0-3 0,-3-1 0,3 4 0,-3-2 0,4 6 0,-1-7 0,-3 3 0,3-3 0,-3-1 0,3 0 0,0 1 0,-3-1 0,3 4 0,-3-2 0,0 2 0,2-4 0,-5 5 0,5-4 0,-5 7 0,2-6 0,1 6 0,-3-3 0,5 4 0,-5-3 0,6 2 0,-3 4 0,0-2 0,0 10 0,-4-9 0,0 2 0,0-7 0,0-2 0,0-4 0,0 5 0,0 0 0,0 4 0,0-4 0,3 4 0,-2-4 0,2 0 0,-3 3 0,0-6 0,0 6 0,0-7 0,0 4 0,0-5 0,0 0 0,0 1 0,0-1 0,0 4 0,0-2 0,0 6 0,0-7 0,0 7 0,0-2 0,4 3 0,-3 0 0,2 0 0,-3 1 0,0 5 0,0-4 0,0 1 0,3-4 0,-2-7 0,6 4 0,-6-1 0,2-3 0,0 4 0,-2-5 0,2 4 0,0-2 0,-2-2 0,2 0 0,0-3 0,1 0 0,0 2 0,2-2 0,-2 0 0,3-1 0,0 0 0,-1-3 0,1 3 0,0-6 0,-1-1 0,1 0 0,-1-2 0,1 1 0,-1-2 0,1 0 0,-1 0 0,1 0 0,-1 0 0,1 0 0,0 0 0,-1 0 0,1 0 0,-1 0 0,1 0 0,-1 0 0,1 0 0,-1-3 0,1 3 0,-1-3 0,-5 3 0,1 3 0,-5 0 0,0 10 0,3-5 0,-3 5 0,3-3 0,0 1 0,0 0 0,0-1 0,0-3 0,0-1 0,0 1 0,0-1 0,0 1 0,0-1 0,-3-2 0,-1-1 0,-3-3 0,1 0 0,2-3 0,4-1 0,1-2 0,5 2 0,-6-2 0,3 2 0,0 1 0,-2-3 0,5 5 0,-9-2 0,3 3 0,-7 0 0,0 0 0,1 0 0,-1 0 0,0 0 0,1 0 0,-1 0 0,0 0 0,1 3 0,-1-2 0,0 4 0,1-4 0,-1 5 0,1-5 0,2 5 0,-2-6 0,2 6 0,-2-2 0,-1-1 0,3 3 0,-2-5 0,6 5 0,-6-6 0,5 6 0,-5-2 0,5 2 0,-5 1 0,3 0 0,-1-1 0,1 1 0,0 3 0,2-3 0,-2 3 0,0-3 0,2-1 0,-2 1 0,3-1 0,0 1 0,0-1 0,0 1 0,0-1 0,0 1 0,0 0 0,0-1 0,0 1 0,0-1 0,0 1 0,0-1 0,0 1 0,0-1 0,0 1 0,0-1 0,0 1 0,0 0 0,0-1 0,-3 4 0,2-3 0,-2 3 0,3 1 0,0-4 0,0 6 0,0-5 0,0 2 0,0-4 0,0 1 0,0-1 0,0 4 0,-3-2 0,2 5 0,-2-5 0,3 2 0,0-4 0,0 1 0,0-1 0,3 4 0,-2-2 0,2 5 0,-3-5 0,4 5 0,-4-5 0,3 2 0,0-4 0,-2 1 0,2-1 0,-3 1 0,0-1 0,0 4 0,3-2 0,-2 2 0,2-4 0,0 4 0,-2-2 0,2 2 0,0 0 0,-2-3 0,2 3 0,-3-3 0,0-1 0,3 1 0,-2 3 0,1-3 0,-2 3 0,0-3 0,3-1 0,-2 4 0,2-2 0,0 2 0,-2-4 0,4 1 0,-4 0 0,5 3 0,-5-3 0,5 3 0,-5-3 0,2 3 0,0-3 0,-3 6 0,3-5 0,0 2 0,1 3 0,0-5 0,-1 5 0,0-7 0,-2 4 0,5-5 0,-6 4 0,6-5 0,-5 2 0,5 1 0,-6-1 0,6 4 0,-5-2 0,2 2 0,-3-4 0,3 1 0,-2 3 0,2-3 0,-3 3 0,0-3 0,3-3 0,-2 4 0,2-3 0,-3 4 0,0-2 0,0-1 0,0 1 0,0-1 0,2 1 0,-1 3 0,2-3 0,-3 3 0,0-3 0,0-1 0,0 1 0,0-1 0,0 1 0,0 0 0,0-1 0,0 1 0,0-1 0,0 4 0,0-2 0,0 2 0,0 0 0,0-3 0,0 3 0,0-3 0,0-1 0,0 1 0,0-1 0,0 4 0,0-2 0,0 2 0,0-4 0,0 1 0,0-1 0,0 1 0,0-1 0,0 1 0,-3 0 0,2 3 0,-2-3 0,0 6 0,2-5 0,-5 5 0,5-5 0,-2 2 0,0 0 0,-1-3 0,0 3 0,1-3 0,0 3 0,2-3 0,-5 3 0,5-3 0,-5-1 0,5 1 0,-5-1 0,6 1 0,-6-1 0,5 1 0,-2 0 0,0-4 0,2 3 0,-2-2 0,0 2 0,3 1 0,-6-4 0,5 3 0,-2-2 0,0-1 0,2 3 0,-4-5 0,4 5 0,-5-3 0,5 4 0,-5-3 0,5 1 0,-4-1 0,1 3 0,-3-1 0,4 1 0,-3-4 0,5 3 0,-5-5 0,5 5 0,-5-6 0,3 6 0,-4-5 0,3 5 0,-2-5 0,3 4 0,-1-1 0,-2 0 0,5 1 0,-5-4 0,3 5 0,-4-5 0,3 5 0,-2-6 0,3 6 0,-4-2 0,0-1 0,4 3 0,-3-5 0,2 5 0,-2-6 0,2 6 0,-2-5 0,2 5 0,-2-5 0,2 4 0,-2-4 0,5 5 0,-5-5 0,6 4 0,-6-1 0,2 0 0,-3 2 0,1-3 0,-1 1 0,3 2 0,-2-6 0,6 6 0,-6-5 0,2 5 0,-3-6 0,1 6 0,-1-5 0,0 2 0,1 0 0,-1-2 0,1 1 0,2 1 0,-2-2 0,2 2 0,-2 0 0,-1-2 0,0 2 0,4-1 0,-3-1 0,2 2 0,-3-3 0,4 3 0,-3-2 0,2 2 0,0 0 0,-2-3 0,3 3 0,-4-3 0,0 3 0,1-2 0,-1 2 0,0-3 0,1 3 0,-1-3 0,1 3 0,-1 0 0,0-2 0,1 2 0,-1-3 0,0 3 0,1-3 0,-1 6 0,0-5 0,1 2 0,-1 0 0,0-3 0,1 3 0,-1-3 0,0 3 0,1-2 0,-1 2 0,0-3 0,1 0 0,2 3 0,-2-2 0,5 1 0,-1-2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Objekty umožňujú modularitu a štruktúru kódu - každý objekt má svoju vlastnú "osobnosť" a funkčnosť.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 tomto príklade: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Trieda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má dve vlastnosti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a $model a jednu metódu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Konštruktor (__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construct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priradí hodnoty parametrom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a $model vlastnostiam objektu pomocou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Metóda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 vráti značku auta pomocou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čím indikuje, že ide o značku aktuálneho objektu $car1.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sk-SK" dirty="0">
                <a:solidFill>
                  <a:schemeClr val="bg1"/>
                </a:solidFill>
              </a:rPr>
              <a:t>Všetky názvy metód začínajúce na __ sú rezervované PHP. Preto sa neodporúča používať takéto názvy metód, pokiaľ nenahrádzajú správanie</a:t>
            </a:r>
            <a:endParaRPr lang="sk-SK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 tomto príklade: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Trieda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má konštruktor s dvoma parametrami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a $model.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Konštruktor priradí hodnoty parametrom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brand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a $model vlastnostiam objektu.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 vytvorení objektu $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car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pomocou new sa automaticky zavolá konštruktor s príslušnými parametrami.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Tipy: 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Používajte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gettery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settery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pre všetky vlastnosti, ktoré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potrebuju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validáciu, kontrolu prístupu alebo inú špeciálnu logiku.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Názvy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geterov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seterov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by mali zodpovedať názvom vlastností.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Trieda Osoba má definovanú metódu __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Keď sa zavolá neexistujúca metóda (napr. pozdrav), __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 sa aktivuje a vypíše informácie o volanej metóde a jej argumentoch.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 tomto jednoduchom príklade sa __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 používa na demonštráciu zachytávania a spracovania neexistujúcich metód.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Výmena údajov na internete spočíva v tom, že jedna strana (klient) žiada o konkrétne údaje a druhá (server) požadované informácie dodá.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Plytká kópia:</a:t>
            </a:r>
            <a:endParaRPr lang="sk-SK" b="1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Predstavte si pole $pole1, ktoré obsahuje referencie na objekty typu Osoba. Priradenie $pole2 = $pole1 vytvorí plytkú kópiu,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t.j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$pole2 bude obsahovať tie isté referencie ako $pole1. 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Hlboká kópia:</a:t>
            </a:r>
            <a:endParaRPr lang="sk-SK" b="1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 tomto kóde metóda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__clone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 triede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Osoba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vytvorí novú inštanciu objektu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Osoba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 skopíruje do nej hodnotu vlastnosti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meno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 zaistí, že zmena mena v klonovanom objekte v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pole2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sa neprejaví v pôvodnom objekte v 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pole1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Ako prvé sme si oddelili hlavné premenné, ktoré nám vytvárajú spojenie s databázou do samostatného skriptu, ktorý bude mať názov </a:t>
            </a:r>
            <a:r>
              <a:rPr lang="sk-SK" dirty="0" err="1"/>
              <a:t>config.php</a:t>
            </a:r>
            <a:r>
              <a:rPr lang="sk-SK" dirty="0"/>
              <a:t> a je v zložke </a:t>
            </a:r>
            <a:r>
              <a:rPr lang="sk-SK" dirty="0" err="1"/>
              <a:t>db</a:t>
            </a:r>
            <a:r>
              <a:rPr lang="sk-SK" dirty="0"/>
              <a:t>. </a:t>
            </a:r>
            <a:br>
              <a:rPr lang="sk-SK" dirty="0"/>
            </a:br>
            <a:r>
              <a:rPr lang="sk-SK" dirty="0"/>
              <a:t>Odtiaľto si tento súbor budeme neskôr volať pomocou funkcie </a:t>
            </a:r>
            <a:r>
              <a:rPr lang="sk-SK" dirty="0" err="1"/>
              <a:t>require_once</a:t>
            </a:r>
            <a:r>
              <a:rPr lang="sk-SK" dirty="0"/>
              <a:t>() do rôznych tried, ktoré budú potrebovať spojenie s databázou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Následne sme si v našom projekte vytvorili zložku </a:t>
            </a:r>
            <a:r>
              <a:rPr lang="sk-SK" dirty="0" err="1"/>
              <a:t>classes</a:t>
            </a:r>
            <a:r>
              <a:rPr lang="sk-SK" dirty="0"/>
              <a:t> a do nej sme si vytvorili novú PHP </a:t>
            </a:r>
            <a:r>
              <a:rPr lang="sk-SK" dirty="0" err="1"/>
              <a:t>Class</a:t>
            </a:r>
            <a:r>
              <a:rPr lang="sk-SK" dirty="0"/>
              <a:t>. Ako meno sme si zvolili </a:t>
            </a:r>
            <a:r>
              <a:rPr lang="sk-SK" dirty="0" err="1"/>
              <a:t>Kontakt.php</a:t>
            </a:r>
            <a:r>
              <a:rPr lang="sk-SK" dirty="0"/>
              <a:t> a ako </a:t>
            </a:r>
            <a:r>
              <a:rPr lang="sk-SK" dirty="0" err="1"/>
              <a:t>namespace</a:t>
            </a:r>
            <a:r>
              <a:rPr lang="sk-SK" dirty="0"/>
              <a:t> </a:t>
            </a:r>
            <a:r>
              <a:rPr lang="sk-SK" dirty="0" err="1"/>
              <a:t>formular</a:t>
            </a:r>
            <a:r>
              <a:rPr lang="sk-SK" dirty="0"/>
              <a:t>, keďže táto konkrétna trieda sa týka formulára.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Namespace</a:t>
            </a:r>
            <a:r>
              <a:rPr lang="sk-SK" dirty="0"/>
              <a:t> je však na každom, je potrebné aby bolo výstižné. Každú triedu definujeme veľkým začiatočným písmenom</a:t>
            </a:r>
            <a:endParaRPr lang="sk-SK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Property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conn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uchováva objekt pripojenia PDO, ktorý sa používa na interakciu s databázou.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Vrámci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funkcie sme PDO používali iba raz, tu môžeme mať viacero tried, z ktorých môžu vzniknúť trvalé objekty.</a:t>
            </a:r>
            <a:b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Ďalší dôvod, prečo pri funkcii nie je nutné používať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PDO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a pri triede áno, súvisí s konceptom </a:t>
            </a:r>
            <a:r>
              <a:rPr lang="sk-SK" b="1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 PHP.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Keď definujeme funkciu mimo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jej názov je globálny a prístupný v celom kóde.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Preto pri použití PDO v rámci funkcie nie je nutné používať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PDO, pretože názov PDO je už v globálnom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Trieda definovaná s určitým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má prístup len k názvom v danom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 k názvom v globálnom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Bez použitia importu PDO v triede sa názov PDO interpretuje ako lokálny názov v rámci daného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Preto je nutné v triede importovať triedu PDO, aby sa získal prístup k nej z globálneho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namespace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Ďalej si vytvárame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prepared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statement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z SQL príkazu uloženého v premennej $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sql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sk-SK" dirty="0">
              <a:solidFill>
                <a:schemeClr val="tx1">
                  <a:lumMod val="75000"/>
                </a:schemeClr>
              </a:solidFill>
            </a:endParaRP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Pomocou funkcie 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execute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() odošleme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prepared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statement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na server databázy a vložíme doň zadané parametre.</a:t>
            </a:r>
            <a:endParaRPr lang="sk-SK" dirty="0">
              <a:solidFill>
                <a:schemeClr val="tx1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sk-SK" sz="1100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sk-SK" sz="1100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Prepared</a:t>
            </a:r>
            <a:r>
              <a:rPr lang="sk-SK" sz="1100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sk-SK" sz="1100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statement</a:t>
            </a:r>
            <a:r>
              <a:rPr lang="sk-SK" sz="1100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sk-SK" sz="11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je </a:t>
            </a:r>
            <a:r>
              <a:rPr lang="sk-SK" sz="1100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predkompilovaná</a:t>
            </a:r>
            <a:r>
              <a:rPr lang="sk-SK" sz="11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verzia SQL príkazu, ktorá sa uloží na serveri databázy. </a:t>
            </a:r>
            <a:endParaRPr lang="sk-SK" sz="1100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sk-SK" sz="11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To umožňuje serveru databázy optimalizovať vykonávanie príkazu a znížiť tak jeho celkovú dobu spracovania</a:t>
            </a:r>
            <a:endParaRPr lang="sk-SK" sz="1100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Niekedy sa nám môže stať, že hoci píšeme správnu cestu, </a:t>
            </a:r>
            <a:r>
              <a:rPr lang="sk-SK" dirty="0" err="1"/>
              <a:t>php</a:t>
            </a:r>
            <a:r>
              <a:rPr lang="sk-SK" dirty="0"/>
              <a:t> nám to nechce prečítať. 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Na to nám slúžia preddefinované konštanty, jednou z nich je __ROOT__, ktorá obsahuje absolútnu cestu ku koreňovému adresáru projektu</a:t>
            </a:r>
            <a:endParaRPr lang="sk-SK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define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– funkcia na definovanie konštanty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__ROOT__ - konštanta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dirname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- Funkcia, ktorá vracia názov nadradeného adresára.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dirname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(__FILE__) - Vráti cestu k adresáru, v ktorom sa nachádza aktuálny súbor.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dirname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dirname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(__FILE__)) - Vráti cestu k nadradenému adresáru adresára, v ktorom sa nachádza aktuálny súbor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Následne si už len zavoláme </a:t>
            </a:r>
            <a:r>
              <a:rPr lang="sk-SK" dirty="0" err="1"/>
              <a:t>config</a:t>
            </a:r>
            <a:r>
              <a:rPr lang="sk-SK" dirty="0"/>
              <a:t> súbor pomocou funkcie </a:t>
            </a:r>
            <a:r>
              <a:rPr lang="sk-SK" dirty="0" err="1"/>
              <a:t>require_once</a:t>
            </a:r>
            <a:r>
              <a:rPr lang="sk-SK" dirty="0"/>
              <a:t>, v ktorej používame práve našu konštantu ROOT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Použitím </a:t>
            </a:r>
            <a:r>
              <a:rPr lang="sk-SK" dirty="0"/>
              <a:t>__ROOT__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sa vyhneme tomu, aby sme museli pevne zakódovať celú cestu k súboru, čo zjednodušuje údržbu kódu v prípade zmeny umiestnenia súborov.</a:t>
            </a:r>
            <a:endParaRPr lang="sk-S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V triede </a:t>
            </a:r>
            <a:r>
              <a:rPr lang="sk-SK" dirty="0" err="1"/>
              <a:t>QnA</a:t>
            </a:r>
            <a:r>
              <a:rPr lang="sk-SK" dirty="0"/>
              <a:t> potom robíme rovnako databázové pripojenie ako v predchádzajúcej triede Kontakt</a:t>
            </a:r>
            <a:endParaRPr lang="sk-SK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Funkcia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beginTransaction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() inicializuje transakciu. Informuje databázu, aby začala spracovávať sériu operácií ako jednu jednotku.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lvl="1"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Spustenie transakcie: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Zavolaním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beginTransaction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() označíme začiatok transakcie.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lvl="1"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Vykonanie dotazov: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 V rámci rozsahu transakcie vykonáme svoje databázové operácie (dotazy ako INSERT, UPDATE, DELETE).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lvl="1"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Potvrdenie alebo vrátenie späť: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1200150" lvl="2" indent="-285750" algn="l">
              <a:buFont typeface="+mj-lt"/>
              <a:buAutoNum type="arabicPeriod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Ak všetko prebehne podľa plánu, zavolaním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commit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() dokončíme transakciu a urobíme zmeny trvalými.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1200150" lvl="2" indent="-285750" algn="l">
              <a:buFont typeface="+mj-lt"/>
              <a:buAutoNum type="arabicPeriod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Ak sa počas dotazov vyskytnú nejaké chyby, zavolaním 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rollback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() sa vrátia späť zmeny v rámci transakcie a zaistíte, aby databáza zostala konzistentná.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sk-SK" dirty="0" err="1">
                <a:solidFill>
                  <a:schemeClr val="bg1"/>
                </a:solidFill>
              </a:rPr>
              <a:t>Statusové</a:t>
            </a:r>
            <a:r>
              <a:rPr lang="sk-SK" dirty="0">
                <a:solidFill>
                  <a:schemeClr val="bg1"/>
                </a:solidFill>
              </a:rPr>
              <a:t> kódy sú trojciferné kódy, ktoré webové servery používajú na komunikáciu s webovými prehliadačmi a inými klientmi. Poskytujú informácie o stave požiadavky, či bola úspešná alebo či sa vyskytla chyba. Existuje päť kategórií stavových kódov.</a:t>
            </a:r>
            <a:endParaRPr lang="sk-SK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112ac09d80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112ac09d80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OOP pomáha udržiavať kód prehľadný a bez opakovania,</a:t>
            </a:r>
            <a:endParaRPr lang="sk-SK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Modularita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je koncept rozdelenia kódu na menšie, nezávislé časti nazývané moduly. Modularita umožňuje: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Lepšiu organizáciu a štruktúru kódu.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Zvýšenú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znovupoužiteľnosť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kódu.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Zjednodušenie údržby a ladenia kódu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Zapuzdrenie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je skrytie implementácie a dát objektu pred ostatnými objektmi. Objekt vystavuje len verejné rozhranie, ktoré umožňuje ostatným objektom s ním interagovať. Zapuzdrenie umožňuje: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Zvýšenie bezpečnosti a stability kódu.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Zníženie závislosti medzi objektmi.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Zjednodušenie údržby a ladenia kódu.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Dedičnosť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je koncept, ktorý umožňuje objektom dediť vlastnosti a metódy z iných objektov. To umožňuje napríklad vytvorenie hierarchie tried s rôznymi úrovňami funkčnosti.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sk-SK" b="1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Polymorfizmus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je koncept, ktorý umožňuje objektom reagovať na rôzne požiadavky rôznymi spôsobmi, čiže schopnosť zobraziť správu vo viac ako jednej forme.</a:t>
            </a:r>
            <a:endParaRPr lang="sk-SK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Triedy umožňujú </a:t>
            </a:r>
            <a:r>
              <a:rPr lang="sk-SK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znovupoužitie</a:t>
            </a:r>
            <a:r>
              <a:rPr lang="sk-SK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kódu - jeden návod na pizzu môže poslúžiť na výrobu rôznych druhov pizze. Zároveň nám sprehľadňujú kód.</a:t>
            </a: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1"/>
          </p:nvPr>
        </p:nvSpPr>
        <p:spPr>
          <a:xfrm>
            <a:off x="8651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7643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6" name="Google Shape;276;p1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7" name="Google Shape;277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0" name="Google Shape;280;p1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81" name="Google Shape;281;p1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82" name="Google Shape;282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5" name="Google Shape;285;p1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86" name="Google Shape;286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2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8" name="Google Shape;408;p2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9" name="Google Shape;409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2" name="Google Shape;412;p25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3" name="Google Shape;413;p25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14" name="Google Shape;414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7" name="Google Shape;417;p2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8" name="Google Shape;418;p2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2" name="Google Shape;422;p25"/>
          <p:cNvSpPr txBox="1">
            <a:spLocks noGrp="1"/>
          </p:cNvSpPr>
          <p:nvPr>
            <p:ph type="title"/>
          </p:nvPr>
        </p:nvSpPr>
        <p:spPr>
          <a:xfrm>
            <a:off x="2428050" y="2387950"/>
            <a:ext cx="42879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3" name="Google Shape;423;p25"/>
          <p:cNvSpPr txBox="1">
            <a:spLocks noGrp="1"/>
          </p:cNvSpPr>
          <p:nvPr>
            <p:ph type="title" idx="2" hasCustomPrompt="1"/>
          </p:nvPr>
        </p:nvSpPr>
        <p:spPr>
          <a:xfrm>
            <a:off x="4101000" y="1615563"/>
            <a:ext cx="942000" cy="48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2768250" y="3225913"/>
            <a:ext cx="36075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5" name="Google Shape;905;p5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06" name="Google Shape;906;p5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07" name="Google Shape;907;p5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57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11" name="Google Shape;911;p5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7" name="Google Shape;917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18" name="Google Shape;918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19" name="Google Shape;919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2" name="Google Shape;922;p58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23" name="Google Shape;923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9" name="Google Shape;929;p59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0" name="Google Shape;930;p59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931" name="Google Shape;931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35" name="Google Shape;935;p59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936" name="Google Shape;936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1" name="Google Shape;941;p6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42" name="Google Shape;942;p6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46" name="Google Shape;946;p6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47" name="Google Shape;947;p6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48" name="Google Shape;948;p6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customXml" Target="../ink/ink8.xml"/><Relationship Id="rId8" Type="http://schemas.openxmlformats.org/officeDocument/2006/relationships/image" Target="../media/image25.png"/><Relationship Id="rId7" Type="http://schemas.openxmlformats.org/officeDocument/2006/relationships/customXml" Target="../ink/ink7.xml"/><Relationship Id="rId6" Type="http://schemas.openxmlformats.org/officeDocument/2006/relationships/image" Target="../media/image24.png"/><Relationship Id="rId5" Type="http://schemas.openxmlformats.org/officeDocument/2006/relationships/customXml" Target="../ink/ink6.xml"/><Relationship Id="rId4" Type="http://schemas.openxmlformats.org/officeDocument/2006/relationships/image" Target="../media/image23.png"/><Relationship Id="rId3" Type="http://schemas.openxmlformats.org/officeDocument/2006/relationships/customXml" Target="../ink/ink5.xml"/><Relationship Id="rId2" Type="http://schemas.openxmlformats.org/officeDocument/2006/relationships/image" Target="../media/image22.pn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6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3.png"/><Relationship Id="rId3" Type="http://schemas.openxmlformats.org/officeDocument/2006/relationships/customXml" Target="../ink/ink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3.xml"/><Relationship Id="rId5" Type="http://schemas.openxmlformats.org/officeDocument/2006/relationships/customXml" Target="../ink/ink11.xml"/><Relationship Id="rId4" Type="http://schemas.openxmlformats.org/officeDocument/2006/relationships/image" Target="../media/image36.png"/><Relationship Id="rId3" Type="http://schemas.openxmlformats.org/officeDocument/2006/relationships/customXml" Target="../ink/ink1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8.png"/><Relationship Id="rId7" Type="http://schemas.openxmlformats.org/officeDocument/2006/relationships/customXml" Target="../ink/ink4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7.xml"/><Relationship Id="rId1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4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b="1" dirty="0">
                <a:solidFill>
                  <a:srgbClr val="7030A0"/>
                </a:solidFill>
                <a:latin typeface="Montserrat" pitchFamily="2" charset="0"/>
              </a:rPr>
              <a:t>6. cvičenie</a:t>
            </a:r>
            <a:endParaRPr sz="28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962" name="Google Shape;962;p64"/>
          <p:cNvSpPr txBox="1">
            <a:spLocks noGrp="1"/>
          </p:cNvSpPr>
          <p:nvPr>
            <p:ph type="ctrTitle"/>
          </p:nvPr>
        </p:nvSpPr>
        <p:spPr>
          <a:xfrm>
            <a:off x="644094" y="2321012"/>
            <a:ext cx="3890700" cy="1955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200" b="1" dirty="0">
                <a:solidFill>
                  <a:schemeClr val="accent6"/>
                </a:solidFill>
              </a:rPr>
              <a:t>OOP</a:t>
            </a:r>
            <a:endParaRPr sz="3200" b="1" dirty="0">
              <a:solidFill>
                <a:schemeClr val="accent6"/>
              </a:solidFill>
            </a:endParaRPr>
          </a:p>
        </p:txBody>
      </p:sp>
      <p:sp>
        <p:nvSpPr>
          <p:cNvPr id="963" name="Google Shape;963;p64"/>
          <p:cNvSpPr txBox="1">
            <a:spLocks noGrp="1"/>
          </p:cNvSpPr>
          <p:nvPr>
            <p:ph type="subTitle" idx="1"/>
          </p:nvPr>
        </p:nvSpPr>
        <p:spPr>
          <a:xfrm>
            <a:off x="408400" y="4286854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Skriptovacie jazyky - PHP - cvičenia</a:t>
            </a:r>
            <a:endParaRPr dirty="0"/>
          </a:p>
        </p:txBody>
      </p:sp>
      <p:grpSp>
        <p:nvGrpSpPr>
          <p:cNvPr id="964" name="Google Shape;964;p64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965" name="Google Shape;965;p6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Google Shape;1269;p71"/>
          <p:cNvGrpSpPr/>
          <p:nvPr/>
        </p:nvGrpSpPr>
        <p:grpSpPr>
          <a:xfrm>
            <a:off x="4225706" y="980656"/>
            <a:ext cx="4500727" cy="3182189"/>
            <a:chOff x="1184114" y="1193721"/>
            <a:chExt cx="3560459" cy="2517383"/>
          </a:xfrm>
        </p:grpSpPr>
        <p:grpSp>
          <p:nvGrpSpPr>
            <p:cNvPr id="3" name="Google Shape;1270;p71"/>
            <p:cNvGrpSpPr/>
            <p:nvPr/>
          </p:nvGrpSpPr>
          <p:grpSpPr>
            <a:xfrm rot="5400000">
              <a:off x="2238560" y="1187172"/>
              <a:ext cx="801000" cy="814097"/>
              <a:chOff x="5372267" y="434783"/>
              <a:chExt cx="801000" cy="814097"/>
            </a:xfrm>
          </p:grpSpPr>
          <p:sp>
            <p:nvSpPr>
              <p:cNvPr id="35" name="Google Shape;1271;p71"/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1272;p71"/>
              <p:cNvSpPr/>
              <p:nvPr/>
            </p:nvSpPr>
            <p:spPr>
              <a:xfrm rot="10800000" flipH="1">
                <a:off x="5372267" y="447880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" name="Google Shape;1273;p71"/>
            <p:cNvSpPr/>
            <p:nvPr/>
          </p:nvSpPr>
          <p:spPr>
            <a:xfrm flipH="1">
              <a:off x="4198573" y="2675289"/>
              <a:ext cx="546000" cy="745895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" name="Google Shape;1274;p71"/>
            <p:cNvGrpSpPr/>
            <p:nvPr/>
          </p:nvGrpSpPr>
          <p:grpSpPr>
            <a:xfrm flipH="1">
              <a:off x="1379544" y="1249078"/>
              <a:ext cx="578374" cy="1638248"/>
              <a:chOff x="6023944" y="2368174"/>
              <a:chExt cx="1045425" cy="2961178"/>
            </a:xfrm>
          </p:grpSpPr>
          <p:sp>
            <p:nvSpPr>
              <p:cNvPr id="33" name="Google Shape;1275;p71"/>
              <p:cNvSpPr/>
              <p:nvPr/>
            </p:nvSpPr>
            <p:spPr>
              <a:xfrm rot="1337864">
                <a:off x="6024988" y="2368174"/>
                <a:ext cx="1044381" cy="2437208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1276;p71"/>
              <p:cNvSpPr/>
              <p:nvPr/>
            </p:nvSpPr>
            <p:spPr>
              <a:xfrm>
                <a:off x="6023944" y="2597389"/>
                <a:ext cx="862644" cy="2731963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oogle Shape;1277;p71"/>
            <p:cNvGrpSpPr/>
            <p:nvPr/>
          </p:nvGrpSpPr>
          <p:grpSpPr>
            <a:xfrm rot="-6299960">
              <a:off x="981513" y="2079961"/>
              <a:ext cx="603326" cy="198124"/>
              <a:chOff x="6872640" y="3345236"/>
              <a:chExt cx="575161" cy="188875"/>
            </a:xfrm>
          </p:grpSpPr>
          <p:sp>
            <p:nvSpPr>
              <p:cNvPr id="31" name="Google Shape;1278;p71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" name="Google Shape;1279;p71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" name="Google Shape;1280;p71"/>
            <p:cNvSpPr/>
            <p:nvPr/>
          </p:nvSpPr>
          <p:spPr>
            <a:xfrm>
              <a:off x="1713951" y="1558915"/>
              <a:ext cx="2685628" cy="2152189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281;p71"/>
            <p:cNvSpPr/>
            <p:nvPr/>
          </p:nvSpPr>
          <p:spPr>
            <a:xfrm>
              <a:off x="1811067" y="1663342"/>
              <a:ext cx="2469038" cy="1602241"/>
            </a:xfrm>
            <a:custGeom>
              <a:avLst/>
              <a:gdLst/>
              <a:ahLst/>
              <a:cxnLst/>
              <a:rect l="l" t="t" r="r" b="b"/>
              <a:pathLst>
                <a:path w="96483" h="62611" extrusionOk="0">
                  <a:moveTo>
                    <a:pt x="3310" y="1"/>
                  </a:moveTo>
                  <a:cubicBezTo>
                    <a:pt x="1484" y="1"/>
                    <a:pt x="0" y="1484"/>
                    <a:pt x="0" y="3310"/>
                  </a:cubicBezTo>
                  <a:lnTo>
                    <a:pt x="0" y="62610"/>
                  </a:lnTo>
                  <a:lnTo>
                    <a:pt x="96483" y="62610"/>
                  </a:lnTo>
                  <a:lnTo>
                    <a:pt x="96483" y="3310"/>
                  </a:lnTo>
                  <a:cubicBezTo>
                    <a:pt x="96483" y="1484"/>
                    <a:pt x="94999" y="1"/>
                    <a:pt x="93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9000"/>
                </a:schemeClr>
              </a:outerShdw>
              <a:reflection stA="10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282;p71"/>
            <p:cNvSpPr/>
            <p:nvPr/>
          </p:nvSpPr>
          <p:spPr>
            <a:xfrm>
              <a:off x="1850516" y="1779259"/>
              <a:ext cx="2303063" cy="1392818"/>
            </a:xfrm>
            <a:custGeom>
              <a:avLst/>
              <a:gdLst/>
              <a:ahLst/>
              <a:cxnLst/>
              <a:rect l="l" t="t" r="r" b="b"/>
              <a:pathLst>
                <a:path w="86167" h="52111" extrusionOk="0">
                  <a:moveTo>
                    <a:pt x="1" y="1"/>
                  </a:moveTo>
                  <a:lnTo>
                    <a:pt x="1" y="52111"/>
                  </a:lnTo>
                  <a:lnTo>
                    <a:pt x="86166" y="52111"/>
                  </a:lnTo>
                  <a:lnTo>
                    <a:pt x="861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" name="Google Shape;1283;p71"/>
            <p:cNvGrpSpPr/>
            <p:nvPr/>
          </p:nvGrpSpPr>
          <p:grpSpPr>
            <a:xfrm>
              <a:off x="3285723" y="1558914"/>
              <a:ext cx="775519" cy="540341"/>
              <a:chOff x="3476741" y="1534150"/>
              <a:chExt cx="739293" cy="515101"/>
            </a:xfrm>
          </p:grpSpPr>
          <p:sp>
            <p:nvSpPr>
              <p:cNvPr id="25" name="Google Shape;1284;p71"/>
              <p:cNvSpPr/>
              <p:nvPr/>
            </p:nvSpPr>
            <p:spPr>
              <a:xfrm>
                <a:off x="3476741" y="1534150"/>
                <a:ext cx="739293" cy="515101"/>
              </a:xfrm>
              <a:custGeom>
                <a:avLst/>
                <a:gdLst/>
                <a:ahLst/>
                <a:cxnLst/>
                <a:rect l="l" t="t" r="r" b="b"/>
                <a:pathLst>
                  <a:path w="31614" h="22027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46"/>
                    </a:cubicBezTo>
                    <a:lnTo>
                      <a:pt x="0" y="19881"/>
                    </a:lnTo>
                    <a:cubicBezTo>
                      <a:pt x="0" y="21068"/>
                      <a:pt x="959" y="22026"/>
                      <a:pt x="2123" y="22026"/>
                    </a:cubicBezTo>
                    <a:lnTo>
                      <a:pt x="29468" y="22026"/>
                    </a:lnTo>
                    <a:cubicBezTo>
                      <a:pt x="30654" y="22026"/>
                      <a:pt x="31613" y="21068"/>
                      <a:pt x="31613" y="19881"/>
                    </a:cubicBezTo>
                    <a:lnTo>
                      <a:pt x="31613" y="2146"/>
                    </a:lnTo>
                    <a:cubicBezTo>
                      <a:pt x="31613" y="959"/>
                      <a:pt x="30654" y="0"/>
                      <a:pt x="29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1285;p71"/>
              <p:cNvSpPr/>
              <p:nvPr/>
            </p:nvSpPr>
            <p:spPr>
              <a:xfrm>
                <a:off x="3596827" y="1627015"/>
                <a:ext cx="99316" cy="99316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36"/>
                      <a:pt x="1" y="2123"/>
                    </a:cubicBezTo>
                    <a:cubicBezTo>
                      <a:pt x="1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1286;p71"/>
              <p:cNvSpPr/>
              <p:nvPr/>
            </p:nvSpPr>
            <p:spPr>
              <a:xfrm>
                <a:off x="3744695" y="1651570"/>
                <a:ext cx="281859" cy="50208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2147" extrusionOk="0">
                    <a:moveTo>
                      <a:pt x="1073" y="1"/>
                    </a:moveTo>
                    <a:cubicBezTo>
                      <a:pt x="480" y="1"/>
                      <a:pt x="0" y="480"/>
                      <a:pt x="0" y="1073"/>
                    </a:cubicBezTo>
                    <a:cubicBezTo>
                      <a:pt x="0" y="1667"/>
                      <a:pt x="480" y="2146"/>
                      <a:pt x="1073" y="2146"/>
                    </a:cubicBezTo>
                    <a:lnTo>
                      <a:pt x="10979" y="2146"/>
                    </a:lnTo>
                    <a:cubicBezTo>
                      <a:pt x="11573" y="2146"/>
                      <a:pt x="12052" y="1667"/>
                      <a:pt x="12052" y="1073"/>
                    </a:cubicBezTo>
                    <a:cubicBezTo>
                      <a:pt x="12052" y="480"/>
                      <a:pt x="11573" y="1"/>
                      <a:pt x="109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1287;p71"/>
              <p:cNvSpPr/>
              <p:nvPr/>
            </p:nvSpPr>
            <p:spPr>
              <a:xfrm>
                <a:off x="3609642" y="1811179"/>
                <a:ext cx="485753" cy="1335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571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20772" y="571"/>
                    </a:lnTo>
                    <a:lnTo>
                      <a:pt x="20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1288;p71"/>
              <p:cNvSpPr/>
              <p:nvPr/>
            </p:nvSpPr>
            <p:spPr>
              <a:xfrm>
                <a:off x="3609642" y="1865621"/>
                <a:ext cx="485753" cy="12838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0772" y="548"/>
                    </a:lnTo>
                    <a:lnTo>
                      <a:pt x="207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1289;p71"/>
              <p:cNvSpPr/>
              <p:nvPr/>
            </p:nvSpPr>
            <p:spPr>
              <a:xfrm>
                <a:off x="3609642" y="1919525"/>
                <a:ext cx="319743" cy="12838"/>
              </a:xfrm>
              <a:custGeom>
                <a:avLst/>
                <a:gdLst/>
                <a:ahLst/>
                <a:cxnLst/>
                <a:rect l="l" t="t" r="r" b="b"/>
                <a:pathLst>
                  <a:path w="13673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13673" y="549"/>
                    </a:lnTo>
                    <a:lnTo>
                      <a:pt x="136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" name="Google Shape;1293;p71"/>
            <p:cNvGrpSpPr/>
            <p:nvPr/>
          </p:nvGrpSpPr>
          <p:grpSpPr>
            <a:xfrm>
              <a:off x="2158724" y="2195513"/>
              <a:ext cx="1859229" cy="976549"/>
              <a:chOff x="3659925" y="3369125"/>
              <a:chExt cx="1891550" cy="993525"/>
            </a:xfrm>
          </p:grpSpPr>
          <p:sp>
            <p:nvSpPr>
              <p:cNvPr id="21" name="Google Shape;1294;p71"/>
              <p:cNvSpPr/>
              <p:nvPr/>
            </p:nvSpPr>
            <p:spPr>
              <a:xfrm>
                <a:off x="3659925" y="3422775"/>
                <a:ext cx="1891550" cy="939875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295;p71"/>
              <p:cNvSpPr/>
              <p:nvPr/>
            </p:nvSpPr>
            <p:spPr>
              <a:xfrm>
                <a:off x="4641575" y="3369125"/>
                <a:ext cx="28910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" name="Google Shape;1296;p71"/>
            <p:cNvGrpSpPr/>
            <p:nvPr/>
          </p:nvGrpSpPr>
          <p:grpSpPr>
            <a:xfrm>
              <a:off x="1550178" y="2904087"/>
              <a:ext cx="903418" cy="742602"/>
              <a:chOff x="1465700" y="3424425"/>
              <a:chExt cx="983800" cy="808675"/>
            </a:xfrm>
          </p:grpSpPr>
          <p:sp>
            <p:nvSpPr>
              <p:cNvPr id="18" name="Google Shape;1297;p71"/>
              <p:cNvSpPr/>
              <p:nvPr/>
            </p:nvSpPr>
            <p:spPr>
              <a:xfrm>
                <a:off x="1494225" y="3424425"/>
                <a:ext cx="911325" cy="737850"/>
              </a:xfrm>
              <a:custGeom>
                <a:avLst/>
                <a:gdLst/>
                <a:ahLst/>
                <a:cxnLst/>
                <a:rect l="l" t="t" r="r" b="b"/>
                <a:pathLst>
                  <a:path w="36453" h="29514" extrusionOk="0">
                    <a:moveTo>
                      <a:pt x="1599" y="0"/>
                    </a:moveTo>
                    <a:cubicBezTo>
                      <a:pt x="708" y="0"/>
                      <a:pt x="1" y="730"/>
                      <a:pt x="1" y="1598"/>
                    </a:cubicBezTo>
                    <a:lnTo>
                      <a:pt x="1" y="6505"/>
                    </a:lnTo>
                    <a:lnTo>
                      <a:pt x="1" y="26135"/>
                    </a:lnTo>
                    <a:cubicBezTo>
                      <a:pt x="1" y="27984"/>
                      <a:pt x="1507" y="29513"/>
                      <a:pt x="3379" y="29513"/>
                    </a:cubicBezTo>
                    <a:lnTo>
                      <a:pt x="33075" y="29513"/>
                    </a:lnTo>
                    <a:cubicBezTo>
                      <a:pt x="34946" y="29513"/>
                      <a:pt x="36453" y="27984"/>
                      <a:pt x="36453" y="26135"/>
                    </a:cubicBezTo>
                    <a:lnTo>
                      <a:pt x="36453" y="6505"/>
                    </a:lnTo>
                    <a:cubicBezTo>
                      <a:pt x="36453" y="4656"/>
                      <a:pt x="34946" y="3150"/>
                      <a:pt x="33075" y="3150"/>
                    </a:cubicBezTo>
                    <a:lnTo>
                      <a:pt x="14381" y="3150"/>
                    </a:lnTo>
                    <a:lnTo>
                      <a:pt x="14107" y="2374"/>
                    </a:lnTo>
                    <a:cubicBezTo>
                      <a:pt x="13582" y="936"/>
                      <a:pt x="12212" y="0"/>
                      <a:pt x="10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0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298;p71"/>
              <p:cNvSpPr/>
              <p:nvPr/>
            </p:nvSpPr>
            <p:spPr>
              <a:xfrm>
                <a:off x="1568425" y="3581400"/>
                <a:ext cx="762950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0518" h="25611" extrusionOk="0">
                    <a:moveTo>
                      <a:pt x="0" y="1"/>
                    </a:moveTo>
                    <a:lnTo>
                      <a:pt x="0" y="25611"/>
                    </a:lnTo>
                    <a:lnTo>
                      <a:pt x="30517" y="25611"/>
                    </a:lnTo>
                    <a:lnTo>
                      <a:pt x="305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0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1299;p71"/>
              <p:cNvSpPr/>
              <p:nvPr/>
            </p:nvSpPr>
            <p:spPr>
              <a:xfrm>
                <a:off x="1465700" y="3645325"/>
                <a:ext cx="983800" cy="587775"/>
              </a:xfrm>
              <a:custGeom>
                <a:avLst/>
                <a:gdLst/>
                <a:ahLst/>
                <a:cxnLst/>
                <a:rect l="l" t="t" r="r" b="b"/>
                <a:pathLst>
                  <a:path w="39352" h="23511" extrusionOk="0">
                    <a:moveTo>
                      <a:pt x="27802" y="0"/>
                    </a:moveTo>
                    <a:cubicBezTo>
                      <a:pt x="26158" y="0"/>
                      <a:pt x="24697" y="1027"/>
                      <a:pt x="24127" y="2557"/>
                    </a:cubicBezTo>
                    <a:lnTo>
                      <a:pt x="23830" y="3401"/>
                    </a:lnTo>
                    <a:lnTo>
                      <a:pt x="3653" y="3401"/>
                    </a:lnTo>
                    <a:cubicBezTo>
                      <a:pt x="1621" y="3401"/>
                      <a:pt x="1" y="5022"/>
                      <a:pt x="1" y="7030"/>
                    </a:cubicBezTo>
                    <a:lnTo>
                      <a:pt x="1" y="19881"/>
                    </a:lnTo>
                    <a:cubicBezTo>
                      <a:pt x="1" y="21890"/>
                      <a:pt x="1621" y="23510"/>
                      <a:pt x="3653" y="23510"/>
                    </a:cubicBezTo>
                    <a:lnTo>
                      <a:pt x="35699" y="23510"/>
                    </a:lnTo>
                    <a:cubicBezTo>
                      <a:pt x="37708" y="23510"/>
                      <a:pt x="39351" y="21890"/>
                      <a:pt x="39351" y="19881"/>
                    </a:cubicBezTo>
                    <a:lnTo>
                      <a:pt x="39351" y="7030"/>
                    </a:lnTo>
                    <a:lnTo>
                      <a:pt x="39351" y="1735"/>
                    </a:lnTo>
                    <a:cubicBezTo>
                      <a:pt x="39351" y="776"/>
                      <a:pt x="38575" y="0"/>
                      <a:pt x="37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0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" name="Google Shape;1300;p71"/>
            <p:cNvGrpSpPr/>
            <p:nvPr/>
          </p:nvGrpSpPr>
          <p:grpSpPr>
            <a:xfrm rot="5400000">
              <a:off x="4337310" y="2069468"/>
              <a:ext cx="603344" cy="198130"/>
              <a:chOff x="6872640" y="3345236"/>
              <a:chExt cx="575161" cy="188875"/>
            </a:xfrm>
          </p:grpSpPr>
          <p:sp>
            <p:nvSpPr>
              <p:cNvPr id="16" name="Google Shape;1301;p71"/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302;p71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5" name="Google Shape;1303;p71"/>
            <p:cNvSpPr/>
            <p:nvPr/>
          </p:nvSpPr>
          <p:spPr>
            <a:xfrm>
              <a:off x="3788165" y="3190824"/>
              <a:ext cx="546000" cy="3804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8" name="Obrázok 37" descr="Obrázok, na ktorom je animák, snímka obrazovky&#10;&#10;Automaticky generovaný popis"/>
          <p:cNvPicPr>
            <a:picLocks noChangeAspect="1"/>
          </p:cNvPicPr>
          <p:nvPr/>
        </p:nvPicPr>
        <p:blipFill rotWithShape="1">
          <a:blip r:embed="rId1"/>
          <a:srcRect l="411" t="-344" r="-411" b="47070"/>
          <a:stretch>
            <a:fillRect/>
          </a:stretch>
        </p:blipFill>
        <p:spPr>
          <a:xfrm>
            <a:off x="5113495" y="1769417"/>
            <a:ext cx="1693978" cy="1188068"/>
          </a:xfrm>
          <a:prstGeom prst="rect">
            <a:avLst/>
          </a:prstGeom>
        </p:spPr>
      </p:pic>
      <p:pic>
        <p:nvPicPr>
          <p:cNvPr id="40" name="Obrázok 39" descr="Obrázok, na ktorom je animák, snímka obrazovky&#10;&#10;Automaticky generovaný popis"/>
          <p:cNvPicPr>
            <a:picLocks noChangeAspect="1"/>
          </p:cNvPicPr>
          <p:nvPr/>
        </p:nvPicPr>
        <p:blipFill rotWithShape="1">
          <a:blip r:embed="rId1"/>
          <a:srcRect t="54125"/>
          <a:stretch>
            <a:fillRect/>
          </a:stretch>
        </p:blipFill>
        <p:spPr>
          <a:xfrm>
            <a:off x="6215525" y="2425037"/>
            <a:ext cx="1743365" cy="1031792"/>
          </a:xfrm>
          <a:prstGeom prst="rect">
            <a:avLst/>
          </a:prstGeom>
        </p:spPr>
      </p:pic>
      <p:sp>
        <p:nvSpPr>
          <p:cNvPr id="24" name="Google Shape;963;p64"/>
          <p:cNvSpPr txBox="1"/>
          <p:nvPr/>
        </p:nvSpPr>
        <p:spPr>
          <a:xfrm>
            <a:off x="5203861" y="4285162"/>
            <a:ext cx="389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ctr"/>
            <a:r>
              <a:rPr lang="sk-SK" dirty="0"/>
              <a:t>Mária Pappová</a:t>
            </a:r>
            <a:endParaRPr lang="sk-S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Objekt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701375" y="1218974"/>
            <a:ext cx="4213526" cy="278632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592816" y="1251627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701374" y="1480148"/>
            <a:ext cx="4137326" cy="255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Každá trieda potrebuje objekty, aby sme ich mohli používať,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Z triedy môžeme vytvoriť viacero objektov. Každý objekt má svoje vlastné hodnoty vlastností a vie vykonávať metódy definované v triede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Objekty vedia interagovať medzi sebou a s ostatnými časťami programu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Vytvárame ich vždy pomocou slova new – nový objekt, ktorý je inštanciou konkrétnej triedy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5111696" y="469763"/>
            <a:ext cx="3209944" cy="387357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Fruit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Vlastnosti</a:t>
            </a:r>
            <a:br>
              <a:rPr lang="sk-SK" b="0" i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sk-SK" dirty="0"/>
            </a:b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Metódy</a:t>
            </a:r>
            <a:br>
              <a:rPr lang="sk-SK" b="0" i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set_name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get_name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  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}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 </a:t>
            </a:r>
            <a:r>
              <a:rPr lang="sk-SK" b="0" i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Tvorba nového objektu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apple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 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Fruit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br>
              <a:rPr lang="sk-SK" dirty="0"/>
            </a:b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banana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 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</a:t>
            </a:r>
            <a:r>
              <a:rPr lang="sk-SK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Fruit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dirty="0"/>
          </a:p>
        </p:txBody>
      </p:sp>
      <p:grpSp>
        <p:nvGrpSpPr>
          <p:cNvPr id="23" name="Google Shape;1474;p75"/>
          <p:cNvGrpSpPr/>
          <p:nvPr/>
        </p:nvGrpSpPr>
        <p:grpSpPr>
          <a:xfrm>
            <a:off x="5028898" y="491698"/>
            <a:ext cx="2650583" cy="228521"/>
            <a:chOff x="1213361" y="575225"/>
            <a:chExt cx="5184050" cy="412450"/>
          </a:xfrm>
        </p:grpSpPr>
        <p:sp>
          <p:nvSpPr>
            <p:cNvPr id="24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5" y="53447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$this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848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701375" y="1218974"/>
            <a:ext cx="4213526" cy="316570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621962" y="1281895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701374" y="1480148"/>
            <a:ext cx="4137326" cy="301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Špeciálne kľúčové slovo, ktoré odkazuje na aktuálny objekt, v ktorom sa nachádza,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Používa sa na prístup k vlastnostiam a metódam aktuálneho objektu,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Využitie spočíva v tom, že vlastnosti a metódy sú definované v rámci triedy, ale prístup k nim sa vykonáva z konkrétnych objektov, vytvorených z tejto triedy,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Pomáha nám odlíšiť vlastnosti a metódy aktuálneho objektu od premenných a funkcií definovaných mimo triedy.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4961352" y="469764"/>
            <a:ext cx="3842180" cy="391491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Car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 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$model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$model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sk-SK" sz="12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$</a:t>
            </a:r>
            <a:r>
              <a:rPr lang="sk-SK" sz="1200" b="0" i="0" dirty="0" err="1">
                <a:solidFill>
                  <a:srgbClr val="00B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sz="12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odkazuje na aktuálny objekt (auto)</a:t>
            </a:r>
            <a:endParaRPr lang="sk-SK" sz="1200" b="0" i="0" dirty="0">
              <a:solidFill>
                <a:srgbClr val="00B05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sk-SK" b="0" i="0" dirty="0">
              <a:solidFill>
                <a:srgbClr val="FFC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-&gt;model =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$model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sk-SK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getBrand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 Vráti značku aktuálneho auta </a:t>
            </a:r>
            <a:endParaRPr lang="sk-SK" sz="1200" b="0" i="0" dirty="0">
              <a:solidFill>
                <a:srgbClr val="00B05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sk-SK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$car1 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Car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k-SK" b="0" i="0" dirty="0" err="1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Škoda'</a:t>
            </a:r>
            <a:r>
              <a:rPr lang="sk-SK" b="0" i="0" dirty="0" err="1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sk-SK" b="0" i="0" dirty="0" err="1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'Octavia</a:t>
            </a:r>
            <a:r>
              <a:rPr lang="sk-SK" b="0" i="0" dirty="0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‘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200" dirty="0">
                <a:solidFill>
                  <a:srgbClr val="00B05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Výstup: Škoda</a:t>
            </a:r>
            <a:r>
              <a:rPr lang="sk-SK" sz="1200" b="0" i="0" dirty="0">
                <a:solidFill>
                  <a:srgbClr val="00B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sk-SK" sz="1200" b="0" i="0" dirty="0">
              <a:solidFill>
                <a:srgbClr val="00B05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echo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$car1</a:t>
            </a:r>
            <a:r>
              <a:rPr lang="sk-SK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getBrand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dirty="0"/>
          </a:p>
        </p:txBody>
      </p:sp>
      <p:grpSp>
        <p:nvGrpSpPr>
          <p:cNvPr id="23" name="Google Shape;1474;p75"/>
          <p:cNvGrpSpPr/>
          <p:nvPr/>
        </p:nvGrpSpPr>
        <p:grpSpPr>
          <a:xfrm>
            <a:off x="4897068" y="530300"/>
            <a:ext cx="2650583" cy="228521"/>
            <a:chOff x="1213361" y="575225"/>
            <a:chExt cx="5184050" cy="412450"/>
          </a:xfrm>
        </p:grpSpPr>
        <p:sp>
          <p:nvSpPr>
            <p:cNvPr id="24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299415" y="493414"/>
            <a:ext cx="42725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/>
              <a:t>Modifikátory</a:t>
            </a:r>
            <a:r>
              <a:rPr lang="en-GB" sz="2800" dirty="0"/>
              <a:t> </a:t>
            </a:r>
            <a:r>
              <a:rPr lang="en-GB" sz="2800" dirty="0" err="1"/>
              <a:t>prístupu</a:t>
            </a:r>
            <a:endParaRPr sz="2800"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419273" y="1058267"/>
            <a:ext cx="4298229" cy="316570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306945" y="1152866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419272" y="1341578"/>
            <a:ext cx="4272585" cy="284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Vlastnosti a metódy môžu mať modifikátory prístupu, ktoré riadia, kde k nim možno pristupovať. Existujú tri modifikátory prístupu: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– k vlastnosti alebo metóde sa dá pristupovať odkiaľkoľvek. Predvolene sa dá pristupovať ku každej premennej, 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Protected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– k vlastnosti alebo metóde je možné pristupovať v rámci triedy a tried odvodených z tejto triedy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Private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- vlastnosť alebo metóda sú prístupné IBA v rámci triedy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Obrázok 4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3300" y="96369"/>
            <a:ext cx="3522240" cy="3500587"/>
          </a:xfrm>
          <a:prstGeom prst="rect">
            <a:avLst/>
          </a:prstGeom>
        </p:spPr>
      </p:pic>
      <p:pic>
        <p:nvPicPr>
          <p:cNvPr id="14" name="Obrázok 13" descr="Obrázok, na ktorom je text, snímka obrazovky, písmo, číslo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15" y="3285182"/>
            <a:ext cx="2989928" cy="1877580"/>
          </a:xfrm>
          <a:prstGeom prst="rect">
            <a:avLst/>
          </a:prstGeom>
        </p:spPr>
      </p:pic>
      <p:sp>
        <p:nvSpPr>
          <p:cNvPr id="15" name="Google Shape;1464;p75"/>
          <p:cNvSpPr txBox="1"/>
          <p:nvPr/>
        </p:nvSpPr>
        <p:spPr>
          <a:xfrm>
            <a:off x="583831" y="4270808"/>
            <a:ext cx="4137021" cy="62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bg1"/>
                </a:solidFill>
              </a:rPr>
              <a:t>Môžeme vidieť, že sme dostali chybové hlášky práve z dôvodu  použitia </a:t>
            </a:r>
            <a:r>
              <a:rPr lang="sk-SK" dirty="0" err="1">
                <a:solidFill>
                  <a:schemeClr val="bg1"/>
                </a:solidFill>
              </a:rPr>
              <a:t>protected</a:t>
            </a:r>
            <a:r>
              <a:rPr lang="sk-SK" dirty="0">
                <a:solidFill>
                  <a:schemeClr val="bg1"/>
                </a:solidFill>
              </a:rPr>
              <a:t> a </a:t>
            </a:r>
            <a:r>
              <a:rPr lang="sk-SK" dirty="0" err="1">
                <a:solidFill>
                  <a:schemeClr val="bg1"/>
                </a:solidFill>
              </a:rPr>
              <a:t>private</a:t>
            </a:r>
            <a:r>
              <a:rPr lang="sk-SK" dirty="0">
                <a:solidFill>
                  <a:schemeClr val="bg1"/>
                </a:solidFill>
              </a:rPr>
              <a:t> metód</a:t>
            </a:r>
            <a:endParaRPr lang="sk-SK" dirty="0">
              <a:solidFill>
                <a:schemeClr val="bg1"/>
              </a:solidFill>
            </a:endParaRPr>
          </a:p>
        </p:txBody>
      </p:sp>
      <p:grpSp>
        <p:nvGrpSpPr>
          <p:cNvPr id="19" name="Skupina 18"/>
          <p:cNvGrpSpPr/>
          <p:nvPr/>
        </p:nvGrpSpPr>
        <p:grpSpPr>
          <a:xfrm>
            <a:off x="4291667" y="4231991"/>
            <a:ext cx="1005480" cy="459720"/>
            <a:chOff x="4291667" y="4231991"/>
            <a:chExt cx="100548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3" p14:bwMode="auto">
              <p14:nvContentPartPr>
                <p14:cNvPr id="17" name="Písanie rukou 16"/>
                <p14:cNvContentPartPr/>
                <p14:nvPr/>
              </p14:nvContentPartPr>
              <p14:xfrm>
                <a:off x="5244227" y="4231991"/>
                <a:ext cx="52920" cy="255240"/>
              </p14:xfrm>
            </p:contentPart>
          </mc:Choice>
          <mc:Fallback xmlns="">
            <p:pic>
              <p:nvPicPr>
                <p:cNvPr id="17" name="Písanie rukou 16"/>
              </p:nvPicPr>
              <p:blipFill>
                <a:blip r:embed="rId4"/>
              </p:blipFill>
              <p:spPr>
                <a:xfrm>
                  <a:off x="5244227" y="4231991"/>
                  <a:ext cx="52920" cy="2552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" p14:bwMode="auto">
              <p14:nvContentPartPr>
                <p14:cNvPr id="18" name="Písanie rukou 17"/>
                <p14:cNvContentPartPr/>
                <p14:nvPr/>
              </p14:nvContentPartPr>
              <p14:xfrm>
                <a:off x="4291667" y="4341431"/>
                <a:ext cx="956880" cy="350280"/>
              </p14:xfrm>
            </p:contentPart>
          </mc:Choice>
          <mc:Fallback xmlns="">
            <p:pic>
              <p:nvPicPr>
                <p:cNvPr id="18" name="Písanie rukou 17"/>
              </p:nvPicPr>
              <p:blipFill>
                <a:blip r:embed="rId6"/>
              </p:blipFill>
              <p:spPr>
                <a:xfrm>
                  <a:off x="4291667" y="4341431"/>
                  <a:ext cx="956880" cy="3502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1" name="Písanie rukou 20"/>
              <p14:cNvContentPartPr/>
              <p14:nvPr/>
            </p14:nvContentPartPr>
            <p14:xfrm>
              <a:off x="5797187" y="2485631"/>
              <a:ext cx="525960" cy="360"/>
            </p14:xfrm>
          </p:contentPart>
        </mc:Choice>
        <mc:Fallback xmlns="">
          <p:pic>
            <p:nvPicPr>
              <p:cNvPr id="21" name="Písanie rukou 20"/>
            </p:nvPicPr>
            <p:blipFill>
              <a:blip r:embed="rId8"/>
            </p:blipFill>
            <p:spPr>
              <a:xfrm>
                <a:off x="5797187" y="2485631"/>
                <a:ext cx="5259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2" name="Písanie rukou 21"/>
              <p14:cNvContentPartPr/>
              <p14:nvPr/>
            </p14:nvContentPartPr>
            <p14:xfrm>
              <a:off x="5801867" y="3117791"/>
              <a:ext cx="481320" cy="3240"/>
            </p14:xfrm>
          </p:contentPart>
        </mc:Choice>
        <mc:Fallback xmlns="">
          <p:pic>
            <p:nvPicPr>
              <p:cNvPr id="22" name="Písanie rukou 21"/>
            </p:nvPicPr>
            <p:blipFill>
              <a:blip r:embed="rId10"/>
            </p:blipFill>
            <p:spPr>
              <a:xfrm>
                <a:off x="5801867" y="3117791"/>
                <a:ext cx="481320" cy="32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383084" y="454906"/>
            <a:ext cx="45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“</a:t>
            </a:r>
            <a:r>
              <a:rPr lang="en-GB" dirty="0" err="1"/>
              <a:t>Magické</a:t>
            </a:r>
            <a:r>
              <a:rPr lang="en-GB" dirty="0"/>
              <a:t> </a:t>
            </a:r>
            <a:r>
              <a:rPr lang="en-GB" dirty="0" err="1"/>
              <a:t>metódy</a:t>
            </a:r>
            <a:r>
              <a:rPr lang="en-GB" dirty="0"/>
              <a:t>”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819570" y="1927548"/>
            <a:ext cx="6947745" cy="280318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464;p75"/>
          <p:cNvSpPr txBox="1"/>
          <p:nvPr/>
        </p:nvSpPr>
        <p:spPr>
          <a:xfrm>
            <a:off x="843663" y="2197283"/>
            <a:ext cx="6899557" cy="253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construct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Konštruktor - volá sa pri vytvorení nového objektu,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destruct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Deštruktor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sa volá pri zničení objektu,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__get(): Volá sa pri prístupe k vlastnosti, ktorá neexistuje.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__set(): Volá sa pri nastavení vlastnosti, ktorá neexistuje.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call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Volá sa pri volaní metódy, ktorá neexistuje.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isset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Volá sa pri testovaní, či vlastnosť existuje.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unset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Volá sa pri zničení vlastnosti.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Volá sa pri konverzii objektu na reťazec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invoke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(): Umožňuje volanie objektu ako funkcie.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__clone(): používa na klonovanie objektu. Vytvárame si teda kópiu existujúceho objektu.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Google Shape;1464;p75"/>
          <p:cNvSpPr txBox="1"/>
          <p:nvPr/>
        </p:nvSpPr>
        <p:spPr>
          <a:xfrm>
            <a:off x="621962" y="1160199"/>
            <a:ext cx="6839482" cy="76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bg1"/>
                </a:solidFill>
              </a:rPr>
              <a:t>Špeciálne metódy, ktoré sa volajú automaticky v určitých situáciách počas životného cyklu objektu. Umožňujú programátorovi reagovať na tieto udalosti a definovať vlastné správanie,</a:t>
            </a:r>
            <a:endParaRPr lang="sk-SK" dirty="0">
              <a:solidFill>
                <a:schemeClr val="bg1"/>
              </a:solidFill>
            </a:endParaRPr>
          </a:p>
        </p:txBody>
      </p:sp>
      <p:grpSp>
        <p:nvGrpSpPr>
          <p:cNvPr id="3" name="Google Shape;1474;p75"/>
          <p:cNvGrpSpPr/>
          <p:nvPr/>
        </p:nvGrpSpPr>
        <p:grpSpPr>
          <a:xfrm>
            <a:off x="732501" y="1971123"/>
            <a:ext cx="2650583" cy="228521"/>
            <a:chOff x="1213361" y="575225"/>
            <a:chExt cx="5184050" cy="412450"/>
          </a:xfrm>
        </p:grpSpPr>
        <p:sp>
          <p:nvSpPr>
            <p:cNvPr id="5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050" name="Picture 2" descr="DRAGON EGG Meme Contest. Memes are magic. | by Levana Dragon Rider | Levana  Protocol |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42" y="2630580"/>
            <a:ext cx="2221425" cy="166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5" y="669332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__construct()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687718" y="1689364"/>
            <a:ext cx="4213526" cy="278480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595118" y="1751323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717334" y="1912698"/>
            <a:ext cx="4137326" cy="254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Konštruktor je špeciálna metóda v triede, ktorá sa 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automaticky volá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pri vytvorení nového objektu z tejto triedy. Môžeme si ho predstaviť ako "inštalačný program", ktorý inicializuje a konfiguruje novovytvorený objekt,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Konštruktor nemá návratový typ,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Názov konštruktora je vždy zhodný s názvom triedy,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triede môže existovať aj viacero konštruktorov, v PHP je však iba jeden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5079920" y="518403"/>
            <a:ext cx="3659891" cy="241015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 panose="020B0604020202020204"/>
              <a:buNone/>
            </a:pPr>
            <a:r>
              <a:rPr lang="sk-SK" dirty="0" err="1">
                <a:solidFill>
                  <a:srgbClr val="0070C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sk-SK" dirty="0">
                <a:solidFill>
                  <a:srgbClr val="0070C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dirty="0" err="1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</a:t>
            </a:r>
            <a:r>
              <a:rPr lang="sk-SK" dirty="0">
                <a:solidFill>
                  <a:srgbClr val="0070C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endParaRPr lang="sk-SK" dirty="0">
              <a:solidFill>
                <a:srgbClr val="0070C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__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construct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$model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sz="1200" dirty="0">
                <a:solidFill>
                  <a:srgbClr val="00B05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Inicializácia vlastností objektu </a:t>
            </a:r>
            <a:endParaRPr lang="sk-SK" dirty="0">
              <a:solidFill>
                <a:srgbClr val="00B05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brand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FFC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-&gt;model =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$model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CD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dirty="0">
                <a:solidFill>
                  <a:schemeClr val="bg1">
                    <a:lumMod val="1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endParaRPr lang="sk-SK" dirty="0">
              <a:solidFill>
                <a:schemeClr val="bg1">
                  <a:lumMod val="10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dirty="0">
                <a:solidFill>
                  <a:schemeClr val="bg1">
                    <a:lumMod val="1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 </a:t>
            </a:r>
            <a:endParaRPr lang="sk-SK" dirty="0">
              <a:solidFill>
                <a:schemeClr val="bg1">
                  <a:lumMod val="10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$car1 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sk-SK" b="0" i="0" dirty="0">
                <a:solidFill>
                  <a:srgbClr val="0000CD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sk-SK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Car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sk-SK" b="0" i="0" dirty="0" err="1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Škoda'</a:t>
            </a:r>
            <a:r>
              <a:rPr lang="sk-SK" b="0" i="0" dirty="0" err="1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sk-SK" b="0" i="0" dirty="0" err="1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'Octavia</a:t>
            </a:r>
            <a:r>
              <a:rPr lang="sk-SK" b="0" i="0" dirty="0">
                <a:solidFill>
                  <a:srgbClr val="92D05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‘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2" name="Google Shape;1473;p75"/>
          <p:cNvSpPr/>
          <p:nvPr/>
        </p:nvSpPr>
        <p:spPr>
          <a:xfrm>
            <a:off x="5023460" y="3170775"/>
            <a:ext cx="3748127" cy="160813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464;p75"/>
          <p:cNvSpPr txBox="1"/>
          <p:nvPr/>
        </p:nvSpPr>
        <p:spPr>
          <a:xfrm>
            <a:off x="5085358" y="3411691"/>
            <a:ext cx="3527153" cy="121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Úlohy konštruktora: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Nastavenie počiatočných hodnôt vlastností objektu,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Alokácia potrebných zdrojov pre objekt.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Vykonanie validácie vstupných parametrov.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Google Shape;1474;p75"/>
          <p:cNvGrpSpPr/>
          <p:nvPr/>
        </p:nvGrpSpPr>
        <p:grpSpPr>
          <a:xfrm>
            <a:off x="4984548" y="552107"/>
            <a:ext cx="2650583" cy="228521"/>
            <a:chOff x="1213361" y="575225"/>
            <a:chExt cx="5184050" cy="412450"/>
          </a:xfrm>
        </p:grpSpPr>
        <p:sp>
          <p:nvSpPr>
            <p:cNvPr id="21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72414" y="571549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__destruct()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372414" y="1235413"/>
            <a:ext cx="3659892" cy="353114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464;p75"/>
          <p:cNvSpPr txBox="1"/>
          <p:nvPr/>
        </p:nvSpPr>
        <p:spPr>
          <a:xfrm>
            <a:off x="425875" y="1235413"/>
            <a:ext cx="3425655" cy="353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Špeciálna metóda, ktorá sa automaticky volá pri zničení objektu,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Hlavný účel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deštruktora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je 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uvoľniť zdroje, ktoré objekt alokoval počas svojej existencie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 To zahŕňa zatvorenie súborov, uvoľnenie pamäte alebo ukončenie sieťových pripojení.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Používame: 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Pri práci so súbormi,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Pri práci s databázami (databázové spojenie),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4085767" y="518403"/>
            <a:ext cx="4756675" cy="436238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class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Employee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{</a:t>
            </a:r>
            <a:endParaRPr lang="sk-SK" b="0" i="0" dirty="0">
              <a:solidFill>
                <a:srgbClr val="999999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private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emp_fname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private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emp_lname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__</a:t>
            </a:r>
            <a:r>
              <a:rPr lang="sk-SK" b="0" i="0" dirty="0" err="1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construct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emp_fname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,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emp_lname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)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{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990055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emp_fname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emp_fname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990055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emp_lname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emp_lname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}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70809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__</a:t>
            </a:r>
            <a:r>
              <a:rPr lang="sk-SK" b="0" i="0" dirty="0" err="1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destruct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(){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70809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echo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"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Removing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the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Object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..."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}</a:t>
            </a:r>
            <a:endParaRPr lang="sk-SK" dirty="0"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showName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()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{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echo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"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Employee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full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name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is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: "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990055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emp_fname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" "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this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990055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emp_lname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"&lt;br/&gt;"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}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}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endParaRPr lang="sk-SK" b="0" i="0" dirty="0">
              <a:solidFill>
                <a:srgbClr val="000000"/>
              </a:solidFill>
              <a:effectLst/>
              <a:highlight>
                <a:srgbClr val="F6F7F8"/>
              </a:highlight>
              <a:latin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harry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0077AA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new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Employee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“Jožko"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,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66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“Vajda"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);</a:t>
            </a:r>
            <a:r>
              <a:rPr lang="sk-SK" b="0" i="0" dirty="0">
                <a:solidFill>
                  <a:srgbClr val="0000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EE9900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harry</a:t>
            </a:r>
            <a:r>
              <a:rPr lang="sk-SK" b="0" i="0" dirty="0">
                <a:solidFill>
                  <a:srgbClr val="9A6E3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sk-SK" b="0" i="0" dirty="0" err="1">
                <a:solidFill>
                  <a:srgbClr val="DD4A68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showName</a:t>
            </a:r>
            <a:r>
              <a:rPr lang="sk-SK" b="0" i="0" dirty="0">
                <a:solidFill>
                  <a:srgbClr val="999999"/>
                </a:solidFill>
                <a:effectLst/>
                <a:highlight>
                  <a:srgbClr val="F6F7F8"/>
                </a:highlight>
                <a:latin typeface="Consolas" panose="020B0609020204030204" pitchFamily="49" charset="0"/>
              </a:rPr>
              <a:t>();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pSp>
        <p:nvGrpSpPr>
          <p:cNvPr id="19" name="Google Shape;1474;p75"/>
          <p:cNvGrpSpPr/>
          <p:nvPr/>
        </p:nvGrpSpPr>
        <p:grpSpPr>
          <a:xfrm>
            <a:off x="4032306" y="571549"/>
            <a:ext cx="2650583" cy="228521"/>
            <a:chOff x="1213361" y="575225"/>
            <a:chExt cx="5184050" cy="412450"/>
          </a:xfrm>
        </p:grpSpPr>
        <p:sp>
          <p:nvSpPr>
            <p:cNvPr id="21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3" name="Obrázok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0982" y="4665996"/>
            <a:ext cx="5239009" cy="35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65274" y="513241"/>
            <a:ext cx="20783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__get()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372413" y="1235414"/>
            <a:ext cx="4053671" cy="313529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464;p75"/>
          <p:cNvSpPr txBox="1"/>
          <p:nvPr/>
        </p:nvSpPr>
        <p:spPr>
          <a:xfrm>
            <a:off x="425875" y="1374590"/>
            <a:ext cx="3909309" cy="29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Automaticky sa volá pri pokuse o prístup k neprístupnej alebo neexistujúcej vlastnosti objektu.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Umožňuje dynamické zachytávanie a spracovávanie 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prístupu k vlastnostiam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Príklady použitia: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Implementáciu virtuálnych vlastností.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Poskytnutie prístupu k interným dátam s kontrolou.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Dynamické načítanie hodnôt z databázy.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Google Shape;1463;p75"/>
          <p:cNvSpPr txBox="1"/>
          <p:nvPr/>
        </p:nvSpPr>
        <p:spPr>
          <a:xfrm>
            <a:off x="4518538" y="513241"/>
            <a:ext cx="20783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sk-SK" dirty="0"/>
              <a:t>__set()</a:t>
            </a:r>
            <a:endParaRPr lang="sk-SK" dirty="0"/>
          </a:p>
        </p:txBody>
      </p:sp>
      <p:sp>
        <p:nvSpPr>
          <p:cNvPr id="3" name="Google Shape;1473;p75"/>
          <p:cNvSpPr/>
          <p:nvPr/>
        </p:nvSpPr>
        <p:spPr>
          <a:xfrm>
            <a:off x="4518538" y="1235414"/>
            <a:ext cx="4053671" cy="313529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464;p75"/>
          <p:cNvSpPr txBox="1"/>
          <p:nvPr/>
        </p:nvSpPr>
        <p:spPr>
          <a:xfrm>
            <a:off x="4572000" y="1374590"/>
            <a:ext cx="3909309" cy="29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Automaticky sa volá pri pokuse o priradenie hodnoty neprístupnej alebo neexistujúcej vlastnosti objektu.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Umožňuje dynamické zachytávanie a spracovávanie 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priradenia vlastnosti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Príklady použitia: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Implementáciu virtuálnych vlastností.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Kontrolu a validáciu priraďovaných hodnôt.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Dynamické ukladanie hodnôt do databázy.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Google Shape;1464;p75"/>
          <p:cNvSpPr txBox="1"/>
          <p:nvPr/>
        </p:nvSpPr>
        <p:spPr>
          <a:xfrm>
            <a:off x="1270839" y="4256184"/>
            <a:ext cx="6310489" cy="74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bg1"/>
              </a:buClr>
            </a:pPr>
            <a:r>
              <a:rPr lang="sk-SK" dirty="0">
                <a:solidFill>
                  <a:schemeClr val="bg1"/>
                </a:solidFill>
              </a:rPr>
              <a:t>Tieto metódy nemôžu mať návratový typ a nemôžu prijímať žiadne argumenty okrem tých, ktoré sú definované v ich syntaxi. </a:t>
            </a:r>
            <a:r>
              <a:rPr lang="sk-SK" b="1" dirty="0">
                <a:solidFill>
                  <a:schemeClr val="bg1"/>
                </a:solidFill>
              </a:rPr>
              <a:t>Väčšinou sa používajú spoločne</a:t>
            </a:r>
            <a:endParaRPr lang="sk-SK" b="1" dirty="0">
              <a:solidFill>
                <a:schemeClr val="bg1"/>
              </a:solidFill>
            </a:endParaRPr>
          </a:p>
        </p:txBody>
      </p:sp>
      <p:grpSp>
        <p:nvGrpSpPr>
          <p:cNvPr id="7" name="Google Shape;1474;p75"/>
          <p:cNvGrpSpPr/>
          <p:nvPr/>
        </p:nvGrpSpPr>
        <p:grpSpPr>
          <a:xfrm>
            <a:off x="279959" y="1267241"/>
            <a:ext cx="2650583" cy="228521"/>
            <a:chOff x="1213361" y="575225"/>
            <a:chExt cx="5184050" cy="412450"/>
          </a:xfrm>
        </p:grpSpPr>
        <p:sp>
          <p:nvSpPr>
            <p:cNvPr id="8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oogle Shape;1474;p75"/>
          <p:cNvGrpSpPr/>
          <p:nvPr/>
        </p:nvGrpSpPr>
        <p:grpSpPr>
          <a:xfrm>
            <a:off x="4461306" y="1287973"/>
            <a:ext cx="2650583" cy="228521"/>
            <a:chOff x="1213361" y="575225"/>
            <a:chExt cx="5184050" cy="412450"/>
          </a:xfrm>
        </p:grpSpPr>
        <p:sp>
          <p:nvSpPr>
            <p:cNvPr id="16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373967" y="940047"/>
            <a:ext cx="4236724" cy="388758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Google Shape;1473;p75"/>
          <p:cNvSpPr/>
          <p:nvPr/>
        </p:nvSpPr>
        <p:spPr>
          <a:xfrm>
            <a:off x="4665401" y="702878"/>
            <a:ext cx="4144595" cy="186887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Obrázok 9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507" y="1119566"/>
            <a:ext cx="4202741" cy="3666872"/>
          </a:xfrm>
          <a:prstGeom prst="rect">
            <a:avLst/>
          </a:prstGeom>
        </p:spPr>
      </p:pic>
      <p:grpSp>
        <p:nvGrpSpPr>
          <p:cNvPr id="11" name="Google Shape;1474;p75"/>
          <p:cNvGrpSpPr/>
          <p:nvPr/>
        </p:nvGrpSpPr>
        <p:grpSpPr>
          <a:xfrm>
            <a:off x="296386" y="946597"/>
            <a:ext cx="2650583" cy="228521"/>
            <a:chOff x="1213361" y="575225"/>
            <a:chExt cx="5184050" cy="412450"/>
          </a:xfrm>
        </p:grpSpPr>
        <p:sp>
          <p:nvSpPr>
            <p:cNvPr id="13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9" name="Obrázok 18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647" y="942535"/>
            <a:ext cx="4052386" cy="1615770"/>
          </a:xfrm>
          <a:prstGeom prst="rect">
            <a:avLst/>
          </a:prstGeom>
        </p:spPr>
      </p:pic>
      <p:sp>
        <p:nvSpPr>
          <p:cNvPr id="27" name="Google Shape;1473;p75"/>
          <p:cNvSpPr/>
          <p:nvPr/>
        </p:nvSpPr>
        <p:spPr>
          <a:xfrm>
            <a:off x="4665400" y="2646672"/>
            <a:ext cx="4144595" cy="215703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Google Shape;1464;p75"/>
          <p:cNvSpPr txBox="1"/>
          <p:nvPr/>
        </p:nvSpPr>
        <p:spPr>
          <a:xfrm>
            <a:off x="4633105" y="2791063"/>
            <a:ext cx="4122181" cy="208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Vlastnosti meno a priezvisko sú </a:t>
            </a:r>
            <a:r>
              <a:rPr lang="sk-SK" dirty="0" err="1">
                <a:solidFill>
                  <a:schemeClr val="tx1"/>
                </a:solidFill>
              </a:rPr>
              <a:t>private</a:t>
            </a:r>
            <a:r>
              <a:rPr lang="sk-SK" dirty="0">
                <a:solidFill>
                  <a:schemeClr val="tx1"/>
                </a:solidFill>
              </a:rPr>
              <a:t>, takže k nim nie je priamy prístup,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Metódy </a:t>
            </a:r>
            <a:r>
              <a:rPr lang="sk-SK" dirty="0" err="1">
                <a:solidFill>
                  <a:schemeClr val="tx1"/>
                </a:solidFill>
              </a:rPr>
              <a:t>getMeno</a:t>
            </a:r>
            <a:r>
              <a:rPr lang="sk-SK" dirty="0">
                <a:solidFill>
                  <a:schemeClr val="tx1"/>
                </a:solidFill>
              </a:rPr>
              <a:t>() a </a:t>
            </a:r>
            <a:r>
              <a:rPr lang="sk-SK" dirty="0" err="1">
                <a:solidFill>
                  <a:schemeClr val="tx1"/>
                </a:solidFill>
              </a:rPr>
              <a:t>getPriezvisko</a:t>
            </a:r>
            <a:r>
              <a:rPr lang="sk-SK" dirty="0">
                <a:solidFill>
                  <a:schemeClr val="tx1"/>
                </a:solidFill>
              </a:rPr>
              <a:t>() vracajú hodnoty vlastností,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Metódy </a:t>
            </a:r>
            <a:r>
              <a:rPr lang="sk-SK" dirty="0" err="1">
                <a:solidFill>
                  <a:schemeClr val="tx1"/>
                </a:solidFill>
              </a:rPr>
              <a:t>setMeno</a:t>
            </a:r>
            <a:r>
              <a:rPr lang="sk-SK" dirty="0">
                <a:solidFill>
                  <a:schemeClr val="tx1"/>
                </a:solidFill>
              </a:rPr>
              <a:t>() a </a:t>
            </a:r>
            <a:r>
              <a:rPr lang="sk-SK" dirty="0" err="1">
                <a:solidFill>
                  <a:schemeClr val="tx1"/>
                </a:solidFill>
              </a:rPr>
              <a:t>setPriezvisko</a:t>
            </a:r>
            <a:r>
              <a:rPr lang="sk-SK" dirty="0">
                <a:solidFill>
                  <a:schemeClr val="tx1"/>
                </a:solidFill>
              </a:rPr>
              <a:t>() nastavujú hodnoty vlastností a validujú ich,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Pri volaní nemáme priamy prístup k premenným, pretože sú </a:t>
            </a:r>
            <a:r>
              <a:rPr lang="sk-SK" dirty="0" err="1">
                <a:solidFill>
                  <a:schemeClr val="tx1"/>
                </a:solidFill>
              </a:rPr>
              <a:t>private</a:t>
            </a:r>
            <a:r>
              <a:rPr lang="sk-SK" dirty="0">
                <a:solidFill>
                  <a:schemeClr val="tx1"/>
                </a:solidFill>
              </a:rPr>
              <a:t>, ale nastavíme si vlastné</a:t>
            </a:r>
            <a:endParaRPr lang="sk-SK" dirty="0">
              <a:solidFill>
                <a:schemeClr val="tx1"/>
              </a:solidFill>
            </a:endParaRPr>
          </a:p>
        </p:txBody>
      </p:sp>
      <p:grpSp>
        <p:nvGrpSpPr>
          <p:cNvPr id="29" name="Google Shape;1474;p75"/>
          <p:cNvGrpSpPr/>
          <p:nvPr/>
        </p:nvGrpSpPr>
        <p:grpSpPr>
          <a:xfrm>
            <a:off x="4591455" y="2676802"/>
            <a:ext cx="2650583" cy="228521"/>
            <a:chOff x="1213361" y="575225"/>
            <a:chExt cx="5184050" cy="412450"/>
          </a:xfrm>
        </p:grpSpPr>
        <p:sp>
          <p:nvSpPr>
            <p:cNvPr id="30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1474;p75"/>
          <p:cNvGrpSpPr/>
          <p:nvPr/>
        </p:nvGrpSpPr>
        <p:grpSpPr>
          <a:xfrm>
            <a:off x="4572000" y="738349"/>
            <a:ext cx="2650583" cy="228521"/>
            <a:chOff x="1213361" y="575225"/>
            <a:chExt cx="5184050" cy="412450"/>
          </a:xfrm>
        </p:grpSpPr>
        <p:sp>
          <p:nvSpPr>
            <p:cNvPr id="36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" name="Google Shape;1463;p75"/>
          <p:cNvSpPr txBox="1">
            <a:spLocks noGrp="1"/>
          </p:cNvSpPr>
          <p:nvPr>
            <p:ph type="title"/>
          </p:nvPr>
        </p:nvSpPr>
        <p:spPr>
          <a:xfrm>
            <a:off x="3164261" y="361868"/>
            <a:ext cx="15639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/>
              <a:t>Príklad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5" y="669332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__call()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687718" y="1689364"/>
            <a:ext cx="3376363" cy="258608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595118" y="1751323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717334" y="1912699"/>
            <a:ext cx="3475287" cy="236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Táto metóda sa volá, keď sa programátor pokúsi zavolať metódu, ktorá neexistuje. Umožňuje nám tak definovať vlastné správanie pre volanie neexistujúcich metód.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Používa sa pre univerzálne spracovanie rôznych typov požiadaviek,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Zjednodušuje kód a znižuje duplicitu.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4462591" y="518403"/>
            <a:ext cx="4277221" cy="425787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rgbClr val="0070C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chemeClr val="tx1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Osoba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 err="1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0070C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sk-SK" b="0" i="0" dirty="0" err="1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menoFunkcie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$argumenty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0070C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Volaná funkcia: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b="0" i="0" dirty="0" err="1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menoFunkcie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 argumentami: 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b="0" i="0" dirty="0" err="1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implode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$argumenty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.</a:t>
            </a: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"\n"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dirty="0">
                <a:solidFill>
                  <a:srgbClr val="00B050"/>
                </a:solidFill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//Volanie Triedy</a:t>
            </a:r>
            <a:endParaRPr lang="sk-SK" dirty="0">
              <a:solidFill>
                <a:srgbClr val="00B050"/>
              </a:solidFill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$osoba 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chemeClr val="tx1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Osoba()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FFC00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$osoba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b="0" i="0" dirty="0">
                <a:solidFill>
                  <a:schemeClr val="accent3">
                    <a:lumMod val="50000"/>
                  </a:schemeClr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pozdrav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Dobrý deň!</a:t>
            </a:r>
            <a:r>
              <a:rPr lang="sk-SK" b="0" i="0" dirty="0"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b="0" i="0" dirty="0">
                <a:solidFill>
                  <a:srgbClr val="444746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lang="sk-SK" b="0" i="0" dirty="0">
              <a:solidFill>
                <a:srgbClr val="444746"/>
              </a:solidFill>
              <a:effectLst/>
              <a:highlight>
                <a:srgbClr val="F0F4F9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Font typeface="Arial" panose="020B0604020202020204"/>
              <a:buNone/>
            </a:pPr>
            <a:r>
              <a:rPr lang="sk-SK" b="0" i="0" dirty="0">
                <a:solidFill>
                  <a:srgbClr val="00B050"/>
                </a:solidFill>
                <a:effectLst/>
                <a:highlight>
                  <a:srgbClr val="F0F4F9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Voláme funkciu pozdrav s argumentami: Dobrý deň!</a:t>
            </a:r>
            <a:endParaRPr lang="sk-SK" b="0" i="0" dirty="0">
              <a:solidFill>
                <a:srgbClr val="00B050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oogle Shape;1474;p75"/>
          <p:cNvGrpSpPr/>
          <p:nvPr/>
        </p:nvGrpSpPr>
        <p:grpSpPr>
          <a:xfrm>
            <a:off x="4388645" y="555071"/>
            <a:ext cx="2650583" cy="228521"/>
            <a:chOff x="1213361" y="575225"/>
            <a:chExt cx="5184050" cy="412450"/>
          </a:xfrm>
        </p:grpSpPr>
        <p:sp>
          <p:nvSpPr>
            <p:cNvPr id="21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43812" y="665371"/>
            <a:ext cx="2840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__clone()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726792" y="1439694"/>
            <a:ext cx="5965838" cy="312191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464;p75"/>
          <p:cNvSpPr txBox="1"/>
          <p:nvPr/>
        </p:nvSpPr>
        <p:spPr>
          <a:xfrm>
            <a:off x="726792" y="1791712"/>
            <a:ext cx="5965838" cy="276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Používa sa na klonovanie objektu. To znamená, že nový objekt bude mať rovnaké vlastnosti a hodnoty ako pôvodný objekt, ale bude existovať samostatne a akékoľvek zmeny vykonané na kópii neovplyvnia pôvodný objekt.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klonovaní rozlišujeme medzi plytkou a hlbokou kópiou,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Plytká kópia (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Shallow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– bez metódy __clone(), skopírujú len referencie na vlastnosti, nie ich hodnoty. To znamená, že úpravy vlastností v klonovanom objekte by sa prejavili aj v pôvodnom objekte,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Hlboká kópia (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Deep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copy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– Metóda __clone() umožňuje vytvoriť hlbokú kópiu objektu, kde sa skopírujú aj hodnoty vlastností, nie len referencie. To znamená, že úpravy vlastností v klonovanom objekte sa neprejavia v pôvodnom objekte.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oogle Shape;1474;p75"/>
          <p:cNvGrpSpPr/>
          <p:nvPr/>
        </p:nvGrpSpPr>
        <p:grpSpPr>
          <a:xfrm>
            <a:off x="660874" y="1517515"/>
            <a:ext cx="2650583" cy="228521"/>
            <a:chOff x="1213361" y="575225"/>
            <a:chExt cx="5184050" cy="412450"/>
          </a:xfrm>
        </p:grpSpPr>
        <p:sp>
          <p:nvSpPr>
            <p:cNvPr id="3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735716" y="419100"/>
            <a:ext cx="6198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Request</a:t>
            </a:r>
            <a:r>
              <a:rPr lang="sk-SK" dirty="0"/>
              <a:t> - </a:t>
            </a:r>
            <a:r>
              <a:rPr lang="sk-SK" dirty="0" err="1"/>
              <a:t>response</a:t>
            </a:r>
            <a:endParaRPr lang="sk-SK" dirty="0"/>
          </a:p>
        </p:txBody>
      </p:sp>
      <p:sp>
        <p:nvSpPr>
          <p:cNvPr id="1464" name="Google Shape;1464;p75"/>
          <p:cNvSpPr txBox="1">
            <a:spLocks noGrp="1"/>
          </p:cNvSpPr>
          <p:nvPr>
            <p:ph type="subTitle" idx="1"/>
          </p:nvPr>
        </p:nvSpPr>
        <p:spPr>
          <a:xfrm>
            <a:off x="359137" y="929425"/>
            <a:ext cx="4212863" cy="36152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V HTTP komunikácii prebieha interakcia medzi klientom a serverom pomocou požiadaviek (</a:t>
            </a:r>
            <a:r>
              <a:rPr lang="sk-SK" dirty="0" err="1"/>
              <a:t>request</a:t>
            </a:r>
            <a:r>
              <a:rPr lang="sk-SK" dirty="0"/>
              <a:t>) a odpovedí (</a:t>
            </a:r>
            <a:r>
              <a:rPr lang="sk-SK" dirty="0" err="1"/>
              <a:t>response</a:t>
            </a:r>
            <a:r>
              <a:rPr lang="sk-SK" dirty="0"/>
              <a:t>),</a:t>
            </a: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Klient odosiela serveru požiadavku, ktorá obsahuje informácie o tom, akú akciu chce vykonať. Požiadavka obsahuje:</a:t>
            </a:r>
            <a:endParaRPr lang="sk-SK" dirty="0"/>
          </a:p>
          <a:p>
            <a:pPr marL="768350" lvl="1" indent="-285750" algn="l">
              <a:buFont typeface="Arial" panose="020B0604020202020204" pitchFamily="34" charset="0"/>
              <a:buChar char="•"/>
            </a:pPr>
            <a:r>
              <a:rPr lang="sk-SK" b="1" dirty="0"/>
              <a:t>Metódu:</a:t>
            </a:r>
            <a:r>
              <a:rPr lang="sk-SK" dirty="0"/>
              <a:t> Určuje typ akcie, ktorú chce klient vykonať (GET, POST, PUT, DELETE).</a:t>
            </a:r>
            <a:endParaRPr lang="sk-SK" dirty="0"/>
          </a:p>
          <a:p>
            <a:pPr marL="768350" lvl="1" indent="-285750" algn="l">
              <a:buFont typeface="Arial" panose="020B0604020202020204" pitchFamily="34" charset="0"/>
              <a:buChar char="•"/>
            </a:pPr>
            <a:r>
              <a:rPr lang="sk-SK" b="1" dirty="0"/>
              <a:t>URL:</a:t>
            </a:r>
            <a:r>
              <a:rPr lang="sk-SK" dirty="0"/>
              <a:t> Určuje zdroj, ktorého sa požiadavka týka.</a:t>
            </a:r>
            <a:endParaRPr lang="sk-SK" dirty="0"/>
          </a:p>
          <a:p>
            <a:pPr marL="768350" lvl="1" indent="-285750" algn="l">
              <a:buFont typeface="Arial" panose="020B0604020202020204" pitchFamily="34" charset="0"/>
              <a:buChar char="•"/>
            </a:pPr>
            <a:r>
              <a:rPr lang="sk-SK" b="1" dirty="0"/>
              <a:t>Hlavičku:</a:t>
            </a:r>
            <a:r>
              <a:rPr lang="sk-SK" dirty="0"/>
              <a:t> Obsahujú dodatočné informácie o požiadavke, ako napríklad typ klienta, preferovaný jazyk, </a:t>
            </a:r>
            <a:r>
              <a:rPr lang="sk-SK" dirty="0" err="1"/>
              <a:t>cookies</a:t>
            </a:r>
            <a:r>
              <a:rPr lang="sk-SK" dirty="0"/>
              <a:t>.</a:t>
            </a:r>
            <a:endParaRPr lang="sk-SK" dirty="0"/>
          </a:p>
          <a:p>
            <a:pPr marL="768350" lvl="1" indent="-285750" algn="l">
              <a:buFont typeface="Arial" panose="020B0604020202020204" pitchFamily="34" charset="0"/>
              <a:buChar char="•"/>
            </a:pPr>
            <a:r>
              <a:rPr lang="sk-SK" b="1" dirty="0"/>
              <a:t>Telo:</a:t>
            </a:r>
            <a:r>
              <a:rPr lang="sk-SK" dirty="0"/>
              <a:t> Voliteľná časť, ktorá obsahuje dáta, ktoré sa posielajú serveru (napr. pri formulári).</a:t>
            </a:r>
            <a:endParaRPr lang="sk-SK"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73;p75"/>
          <p:cNvSpPr/>
          <p:nvPr/>
        </p:nvSpPr>
        <p:spPr>
          <a:xfrm>
            <a:off x="4739951" y="1200150"/>
            <a:ext cx="3978174" cy="352425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oogle Shape;1474;p75"/>
          <p:cNvGrpSpPr/>
          <p:nvPr/>
        </p:nvGrpSpPr>
        <p:grpSpPr>
          <a:xfrm>
            <a:off x="4682714" y="1319492"/>
            <a:ext cx="2802604" cy="222979"/>
            <a:chOff x="1213361" y="575225"/>
            <a:chExt cx="5184050" cy="412450"/>
          </a:xfrm>
        </p:grpSpPr>
        <p:sp>
          <p:nvSpPr>
            <p:cNvPr id="12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Google Shape;1464;p75"/>
          <p:cNvSpPr txBox="1"/>
          <p:nvPr/>
        </p:nvSpPr>
        <p:spPr>
          <a:xfrm>
            <a:off x="4722502" y="1430982"/>
            <a:ext cx="3955835" cy="332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Údaj, ktorý server vydá ako odpoveď na konkrétnu požiadavku, sa nazýva HTTP odpoveď. Tá pozostáva zo: </a:t>
            </a:r>
            <a:endParaRPr lang="sk-SK" dirty="0">
              <a:solidFill>
                <a:schemeClr val="tx1"/>
              </a:solidFill>
            </a:endParaRPr>
          </a:p>
          <a:p>
            <a:pPr marL="7683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</a:rPr>
              <a:t>Status kódu</a:t>
            </a:r>
            <a:r>
              <a:rPr lang="sk-SK" dirty="0">
                <a:solidFill>
                  <a:schemeClr val="tx1"/>
                </a:solidFill>
              </a:rPr>
              <a:t>: Číselný kód, ktorý informuje o stave požiadavky (200 OK, 404 </a:t>
            </a:r>
            <a:r>
              <a:rPr lang="sk-SK" dirty="0" err="1">
                <a:solidFill>
                  <a:schemeClr val="tx1"/>
                </a:solidFill>
              </a:rPr>
              <a:t>Not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Found</a:t>
            </a:r>
            <a:r>
              <a:rPr lang="sk-SK" dirty="0">
                <a:solidFill>
                  <a:schemeClr val="tx1"/>
                </a:solidFill>
              </a:rPr>
              <a:t>, 500 </a:t>
            </a:r>
            <a:r>
              <a:rPr lang="sk-SK" dirty="0" err="1">
                <a:solidFill>
                  <a:schemeClr val="tx1"/>
                </a:solidFill>
              </a:rPr>
              <a:t>Internal</a:t>
            </a:r>
            <a:r>
              <a:rPr lang="sk-SK" dirty="0">
                <a:solidFill>
                  <a:schemeClr val="tx1"/>
                </a:solidFill>
              </a:rPr>
              <a:t> Server </a:t>
            </a:r>
            <a:r>
              <a:rPr lang="sk-SK" dirty="0" err="1">
                <a:solidFill>
                  <a:schemeClr val="tx1"/>
                </a:solidFill>
              </a:rPr>
              <a:t>Error</a:t>
            </a:r>
            <a:r>
              <a:rPr lang="sk-SK" dirty="0">
                <a:solidFill>
                  <a:schemeClr val="tx1"/>
                </a:solidFill>
              </a:rPr>
              <a:t>).</a:t>
            </a:r>
            <a:endParaRPr lang="sk-SK" dirty="0">
              <a:solidFill>
                <a:schemeClr val="tx1"/>
              </a:solidFill>
            </a:endParaRPr>
          </a:p>
          <a:p>
            <a:pPr marL="7683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</a:rPr>
              <a:t>Hlavičky</a:t>
            </a:r>
            <a:r>
              <a:rPr lang="sk-SK" dirty="0">
                <a:solidFill>
                  <a:schemeClr val="tx1"/>
                </a:solidFill>
              </a:rPr>
              <a:t>: Obsahujú dodatočné informácie o odpovedi, ako napríklad typ obsahu, dĺžka obsahu, </a:t>
            </a:r>
            <a:r>
              <a:rPr lang="sk-SK" dirty="0" err="1">
                <a:solidFill>
                  <a:schemeClr val="tx1"/>
                </a:solidFill>
              </a:rPr>
              <a:t>cookies</a:t>
            </a:r>
            <a:r>
              <a:rPr lang="sk-SK" dirty="0">
                <a:solidFill>
                  <a:schemeClr val="tx1"/>
                </a:solidFill>
              </a:rPr>
              <a:t>.</a:t>
            </a:r>
            <a:endParaRPr lang="sk-SK" dirty="0">
              <a:solidFill>
                <a:schemeClr val="tx1"/>
              </a:solidFill>
            </a:endParaRPr>
          </a:p>
          <a:p>
            <a:pPr marL="7683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</a:rPr>
              <a:t>Tela</a:t>
            </a:r>
            <a:r>
              <a:rPr lang="sk-SK" dirty="0">
                <a:solidFill>
                  <a:schemeClr val="tx1"/>
                </a:solidFill>
              </a:rPr>
              <a:t>: Obsahuje dáta, ktoré server posiela klientovi (napr. HTML stránka, JSON objekt).</a:t>
            </a:r>
            <a:endParaRPr lang="sk-SK" dirty="0">
              <a:solidFill>
                <a:schemeClr val="tx1"/>
              </a:solidFill>
            </a:endParaRPr>
          </a:p>
          <a:p>
            <a:pPr marL="7683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318804" y="620609"/>
            <a:ext cx="5161072" cy="279287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Google Shape;1463;p75"/>
          <p:cNvSpPr txBox="1">
            <a:spLocks noGrp="1"/>
          </p:cNvSpPr>
          <p:nvPr>
            <p:ph type="title"/>
          </p:nvPr>
        </p:nvSpPr>
        <p:spPr>
          <a:xfrm>
            <a:off x="5883205" y="318766"/>
            <a:ext cx="26505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/>
              <a:t>Plytká</a:t>
            </a:r>
            <a:r>
              <a:rPr lang="en-GB" sz="2800" dirty="0"/>
              <a:t> </a:t>
            </a:r>
            <a:r>
              <a:rPr lang="en-GB" sz="2800" dirty="0" err="1"/>
              <a:t>kópia</a:t>
            </a:r>
            <a:endParaRPr sz="2800" dirty="0"/>
          </a:p>
        </p:txBody>
      </p:sp>
      <p:pic>
        <p:nvPicPr>
          <p:cNvPr id="5" name="Obrázok 4" descr="Obrázok, na ktorom je text, snímka obrazovky, softvér, multimediálny softvér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039" y="679904"/>
            <a:ext cx="5014602" cy="2680570"/>
          </a:xfrm>
          <a:prstGeom prst="rect">
            <a:avLst/>
          </a:prstGeom>
        </p:spPr>
      </p:pic>
      <p:sp>
        <p:nvSpPr>
          <p:cNvPr id="44" name="Google Shape;1473;p75"/>
          <p:cNvSpPr/>
          <p:nvPr/>
        </p:nvSpPr>
        <p:spPr>
          <a:xfrm>
            <a:off x="5588320" y="942461"/>
            <a:ext cx="3236876" cy="258868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5" name="Obrázok 44" descr="Obrázok, na ktorom je text, snímka obrazovky, písmo, dizajn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74" y="1084516"/>
            <a:ext cx="3136367" cy="2373467"/>
          </a:xfrm>
          <a:prstGeom prst="rect">
            <a:avLst/>
          </a:prstGeom>
        </p:spPr>
      </p:pic>
      <p:sp>
        <p:nvSpPr>
          <p:cNvPr id="46" name="Google Shape;1473;p75"/>
          <p:cNvSpPr/>
          <p:nvPr/>
        </p:nvSpPr>
        <p:spPr>
          <a:xfrm>
            <a:off x="382311" y="3594788"/>
            <a:ext cx="6154676" cy="92810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Google Shape;1464;p75"/>
          <p:cNvSpPr txBox="1"/>
          <p:nvPr/>
        </p:nvSpPr>
        <p:spPr>
          <a:xfrm>
            <a:off x="392038" y="3628652"/>
            <a:ext cx="6358957" cy="7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Priradenie $pole2 = $pole1 vytvorí plytkú kópiu,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t.j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 $pole2 bude obsahovať tie isté referencie ako $pole1. Zmena objektu v jednom poli sa prejaví aj v druhom.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BlokTextu 48"/>
          <p:cNvSpPr txBox="1"/>
          <p:nvPr/>
        </p:nvSpPr>
        <p:spPr>
          <a:xfrm>
            <a:off x="8081838" y="2185418"/>
            <a:ext cx="7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$pole1</a:t>
            </a:r>
            <a:endParaRPr lang="sk-SK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1" name="Písanie rukou 50"/>
              <p14:cNvContentPartPr/>
              <p14:nvPr/>
            </p14:nvContentPartPr>
            <p14:xfrm>
              <a:off x="7820387" y="1748604"/>
              <a:ext cx="270360" cy="1298160"/>
            </p14:xfrm>
          </p:contentPart>
        </mc:Choice>
        <mc:Fallback xmlns="">
          <p:pic>
            <p:nvPicPr>
              <p:cNvPr id="51" name="Písanie rukou 50"/>
            </p:nvPicPr>
            <p:blipFill>
              <a:blip r:embed="rId4"/>
            </p:blipFill>
            <p:spPr>
              <a:xfrm>
                <a:off x="7820387" y="1748604"/>
                <a:ext cx="270360" cy="12981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318804" y="620609"/>
            <a:ext cx="4585322" cy="337745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Google Shape;1463;p75"/>
          <p:cNvSpPr txBox="1">
            <a:spLocks noGrp="1"/>
          </p:cNvSpPr>
          <p:nvPr>
            <p:ph type="title"/>
          </p:nvPr>
        </p:nvSpPr>
        <p:spPr>
          <a:xfrm>
            <a:off x="5883205" y="318766"/>
            <a:ext cx="26505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/>
              <a:t>Hlboká</a:t>
            </a:r>
            <a:r>
              <a:rPr lang="en-GB" sz="2800" dirty="0"/>
              <a:t> </a:t>
            </a:r>
            <a:r>
              <a:rPr lang="en-GB" sz="2800" dirty="0" err="1"/>
              <a:t>kópia</a:t>
            </a:r>
            <a:endParaRPr sz="2800" dirty="0"/>
          </a:p>
        </p:txBody>
      </p:sp>
      <p:sp>
        <p:nvSpPr>
          <p:cNvPr id="46" name="Google Shape;1473;p75"/>
          <p:cNvSpPr/>
          <p:nvPr/>
        </p:nvSpPr>
        <p:spPr>
          <a:xfrm>
            <a:off x="5391636" y="826008"/>
            <a:ext cx="2650583" cy="382208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Google Shape;1464;p75"/>
          <p:cNvSpPr txBox="1"/>
          <p:nvPr/>
        </p:nvSpPr>
        <p:spPr>
          <a:xfrm>
            <a:off x="323412" y="4084713"/>
            <a:ext cx="5070253" cy="72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b="1" dirty="0">
                <a:solidFill>
                  <a:schemeClr val="bg1"/>
                </a:solidFill>
              </a:rPr>
              <a:t>Pri hlbokej kópii sa skopírujú hodnoty objektov, nie referencie</a:t>
            </a:r>
            <a:r>
              <a:rPr lang="sk-SK" dirty="0">
                <a:solidFill>
                  <a:schemeClr val="bg1"/>
                </a:solidFill>
              </a:rPr>
              <a:t>. To znamená, že $pole2 bude obsahovať kópie objektov z $pole1. Zmena objektu v jednom poli sa neprejaví v druhom.</a:t>
            </a:r>
            <a:endParaRPr lang="sk-SK" dirty="0">
              <a:solidFill>
                <a:schemeClr val="bg1"/>
              </a:solidFill>
            </a:endParaRPr>
          </a:p>
        </p:txBody>
      </p:sp>
      <p:pic>
        <p:nvPicPr>
          <p:cNvPr id="3" name="Obrázok 2" descr="Obrázok, na ktorom je text, snímka obrazovky, písmo, softvér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115" y="697149"/>
            <a:ext cx="4504700" cy="3246034"/>
          </a:xfrm>
          <a:prstGeom prst="rect">
            <a:avLst/>
          </a:prstGeom>
        </p:spPr>
      </p:pic>
      <p:pic>
        <p:nvPicPr>
          <p:cNvPr id="9" name="Obrázok 8" descr="Obrázok, na ktorom je text, snímka obrazovky, písmo, dizajn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16" y="948658"/>
            <a:ext cx="2479852" cy="3684351"/>
          </a:xfrm>
          <a:prstGeom prst="rect">
            <a:avLst/>
          </a:prstGeom>
        </p:spPr>
      </p:pic>
      <p:sp>
        <p:nvSpPr>
          <p:cNvPr id="10" name="BlokTextu 9"/>
          <p:cNvSpPr txBox="1"/>
          <p:nvPr/>
        </p:nvSpPr>
        <p:spPr>
          <a:xfrm rot="5400000">
            <a:off x="7291344" y="1800769"/>
            <a:ext cx="7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$pole1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11" name="BlokTextu 10"/>
          <p:cNvSpPr txBox="1"/>
          <p:nvPr/>
        </p:nvSpPr>
        <p:spPr>
          <a:xfrm rot="5400000">
            <a:off x="7326585" y="3536402"/>
            <a:ext cx="768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$pole2</a:t>
            </a:r>
            <a:endParaRPr lang="sk-SK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2" name="Písanie rukou 11"/>
              <p14:cNvContentPartPr/>
              <p14:nvPr/>
            </p14:nvContentPartPr>
            <p14:xfrm>
              <a:off x="7203707" y="1335071"/>
              <a:ext cx="233640" cy="1215360"/>
            </p14:xfrm>
          </p:contentPart>
        </mc:Choice>
        <mc:Fallback xmlns="">
          <p:pic>
            <p:nvPicPr>
              <p:cNvPr id="12" name="Písanie rukou 11"/>
            </p:nvPicPr>
            <p:blipFill>
              <a:blip r:embed="rId4"/>
            </p:blipFill>
            <p:spPr>
              <a:xfrm>
                <a:off x="7203707" y="1335071"/>
                <a:ext cx="233640" cy="1215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Písanie rukou 16"/>
              <p14:cNvContentPartPr/>
              <p14:nvPr/>
            </p14:nvContentPartPr>
            <p14:xfrm>
              <a:off x="7230511" y="3082611"/>
              <a:ext cx="233640" cy="1215360"/>
            </p14:xfrm>
          </p:contentPart>
        </mc:Choice>
        <mc:Fallback xmlns="">
          <p:pic>
            <p:nvPicPr>
              <p:cNvPr id="17" name="Písanie rukou 16"/>
            </p:nvPicPr>
            <p:blipFill>
              <a:blip r:embed="rId4"/>
            </p:blipFill>
            <p:spPr>
              <a:xfrm>
                <a:off x="7230511" y="3082611"/>
                <a:ext cx="233640" cy="1215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43813" y="538111"/>
            <a:ext cx="37071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400" dirty="0"/>
              <a:t>P</a:t>
            </a:r>
            <a:r>
              <a:rPr lang="en-GB" sz="2400" dirty="0" err="1"/>
              <a:t>remenná</a:t>
            </a:r>
            <a:r>
              <a:rPr lang="en-GB" sz="2400" dirty="0"/>
              <a:t> / </a:t>
            </a:r>
            <a:r>
              <a:rPr lang="sk-SK" sz="2400" dirty="0"/>
              <a:t>Vlastnosť</a:t>
            </a:r>
            <a:endParaRPr sz="2400"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69;p75"/>
          <p:cNvSpPr/>
          <p:nvPr/>
        </p:nvSpPr>
        <p:spPr>
          <a:xfrm rot="-10269652">
            <a:off x="223655" y="3140369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/>
          <p:cNvSpPr/>
          <p:nvPr/>
        </p:nvSpPr>
        <p:spPr>
          <a:xfrm>
            <a:off x="665786" y="1554990"/>
            <a:ext cx="3882713" cy="221934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464;p75"/>
          <p:cNvSpPr txBox="1"/>
          <p:nvPr/>
        </p:nvSpPr>
        <p:spPr>
          <a:xfrm>
            <a:off x="661749" y="1876095"/>
            <a:ext cx="3864728" cy="1548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Premenná (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):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je definovaná v rámci funkcie alebo bloku kódu. Premenné sú ako dočasné nádoby na uloženie dát,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Vlastnosť (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Property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): 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je definovaná v rámci triedy. Vlastnosti sú ako ingrediencie pizze - definujú, z čoho sa objekt skladá.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Google Shape;1474;p75"/>
          <p:cNvGrpSpPr/>
          <p:nvPr/>
        </p:nvGrpSpPr>
        <p:grpSpPr>
          <a:xfrm>
            <a:off x="537487" y="1660291"/>
            <a:ext cx="2802604" cy="222979"/>
            <a:chOff x="1213361" y="575225"/>
            <a:chExt cx="5184050" cy="412450"/>
          </a:xfrm>
        </p:grpSpPr>
        <p:sp>
          <p:nvSpPr>
            <p:cNvPr id="20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73;p75"/>
          <p:cNvSpPr/>
          <p:nvPr/>
        </p:nvSpPr>
        <p:spPr>
          <a:xfrm>
            <a:off x="4698460" y="1554990"/>
            <a:ext cx="3779755" cy="221934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464;p75"/>
          <p:cNvSpPr txBox="1"/>
          <p:nvPr/>
        </p:nvSpPr>
        <p:spPr>
          <a:xfrm>
            <a:off x="4698460" y="1881834"/>
            <a:ext cx="3734388" cy="171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Funkcia: 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Samostatný blok kódu, ktorý vykonáva určitú úlohu. Funkcie nemusia súvisieť s žiadnou konkrétnou triedou,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Metóda: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Funkcia definovaná v rámci triedy. Metódy sú ako kroky v návode na pizzu - definujú, čo objekt dokáže robiť (alebo ako bude chutiť).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Google Shape;1464;p75"/>
          <p:cNvSpPr txBox="1"/>
          <p:nvPr/>
        </p:nvSpPr>
        <p:spPr>
          <a:xfrm>
            <a:off x="621961" y="1086347"/>
            <a:ext cx="7611421" cy="36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just">
              <a:buClr>
                <a:schemeClr val="tx2">
                  <a:lumMod val="60000"/>
                  <a:lumOff val="40000"/>
                </a:schemeClr>
              </a:buClr>
            </a:pPr>
            <a:r>
              <a:rPr lang="sk-SK" dirty="0">
                <a:solidFill>
                  <a:schemeClr val="bg1"/>
                </a:solidFill>
              </a:rPr>
              <a:t>Pre laické chápanie môžeme prirovnať premennú z funkcie k vlastnosti z objektu a funkciu môžeme prirovnať k metóde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28" name="Google Shape;1463;p75"/>
          <p:cNvSpPr txBox="1"/>
          <p:nvPr/>
        </p:nvSpPr>
        <p:spPr>
          <a:xfrm>
            <a:off x="5023484" y="490981"/>
            <a:ext cx="30002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sk-SK" sz="2400" dirty="0"/>
              <a:t>Funkcia / Metóda</a:t>
            </a:r>
            <a:endParaRPr lang="sk-SK" sz="2400" dirty="0"/>
          </a:p>
        </p:txBody>
      </p:sp>
      <p:grpSp>
        <p:nvGrpSpPr>
          <p:cNvPr id="29" name="Google Shape;1474;p75"/>
          <p:cNvGrpSpPr/>
          <p:nvPr/>
        </p:nvGrpSpPr>
        <p:grpSpPr>
          <a:xfrm>
            <a:off x="4595503" y="1646139"/>
            <a:ext cx="2802604" cy="222979"/>
            <a:chOff x="1213361" y="575225"/>
            <a:chExt cx="5184050" cy="412450"/>
          </a:xfrm>
        </p:grpSpPr>
        <p:sp>
          <p:nvSpPr>
            <p:cNvPr id="30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1464;p75"/>
          <p:cNvSpPr txBox="1"/>
          <p:nvPr/>
        </p:nvSpPr>
        <p:spPr>
          <a:xfrm>
            <a:off x="934605" y="3770906"/>
            <a:ext cx="7611421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sk-SK" b="1" dirty="0"/>
              <a:t>Vlastnosti a metódy sú úzko prepojené </a:t>
            </a:r>
            <a:r>
              <a:rPr lang="sk-SK" dirty="0"/>
              <a:t>– metódy z triedy pracujú s vlastnosťami objektu,</a:t>
            </a:r>
            <a:endParaRPr lang="sk-SK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sk-SK" b="1" dirty="0"/>
              <a:t>Funkcie sú samostatné </a:t>
            </a:r>
            <a:r>
              <a:rPr lang="sk-SK" dirty="0"/>
              <a:t>a nemusia súvisieť so žiadnou konkrétnou triedou.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359003" y="493391"/>
            <a:ext cx="37849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Namespaces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69;p75"/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/>
          <p:cNvSpPr/>
          <p:nvPr/>
        </p:nvSpPr>
        <p:spPr>
          <a:xfrm>
            <a:off x="782320" y="1235414"/>
            <a:ext cx="4908361" cy="342376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1485;p75"/>
          <p:cNvGrpSpPr/>
          <p:nvPr/>
        </p:nvGrpSpPr>
        <p:grpSpPr>
          <a:xfrm>
            <a:off x="575924" y="841522"/>
            <a:ext cx="823290" cy="449137"/>
            <a:chOff x="6930163" y="1358338"/>
            <a:chExt cx="891300" cy="486300"/>
          </a:xfrm>
        </p:grpSpPr>
        <p:sp>
          <p:nvSpPr>
            <p:cNvPr id="14" name="Google Shape;1486;p75"/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" name="Google Shape;1487;p75"/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16" name="Google Shape;1488;p75"/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489;p75"/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490;p75"/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6" name="Google Shape;1464;p75"/>
          <p:cNvSpPr txBox="1"/>
          <p:nvPr/>
        </p:nvSpPr>
        <p:spPr>
          <a:xfrm>
            <a:off x="782319" y="1420389"/>
            <a:ext cx="4820813" cy="317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just">
              <a:buClr>
                <a:schemeClr val="tx2">
                  <a:lumMod val="60000"/>
                  <a:lumOff val="40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Menné priestory sú kvalifikátory, ktoré riešia niekoľko problémov: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Umožňujú lepšiu organizáciu zoskupením tried, ktoré spolupracujú pri plnení úlohy,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Zlepšujú prehľadnosť kódu,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Umožňujú použiť rovnaký názov pre viac ako jednu triedu: 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25400" indent="0" algn="just">
              <a:buClr>
                <a:schemeClr val="tx2">
                  <a:lumMod val="60000"/>
                  <a:lumOff val="40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Môžeme mať napríklad sadu tried, ktoré popisujú tabuľku HTML, ako napríklad Table,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Row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Cell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25400" indent="0" algn="just">
              <a:buClr>
                <a:schemeClr val="tx2">
                  <a:lumMod val="60000"/>
                  <a:lumOff val="40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Môžeme však mať aj inú sadu tried na popis nábytku, ako napríklad Table,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Chair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Bed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 Priestory názvov možno použiť na usporiadanie tried do dvoch rôznych skupín a zároveň zabrániť zámene dvoch tried Table a Table -&gt; použili by sme napríklad html\Table 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furniture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\Table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Obrázok 4" descr="Obrázok, na ktorom je text, snímka obrazovky, písmo, algebra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0681" y="1152270"/>
            <a:ext cx="3362197" cy="1875359"/>
          </a:xfrm>
          <a:prstGeom prst="rect">
            <a:avLst/>
          </a:prstGeom>
        </p:spPr>
      </p:pic>
      <p:pic>
        <p:nvPicPr>
          <p:cNvPr id="7" name="Obrázok 6" descr="Obrázok, na ktorom je text, snímka obrazovky, písmo, algebra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02" y="3114436"/>
            <a:ext cx="3353476" cy="1753588"/>
          </a:xfrm>
          <a:prstGeom prst="rect">
            <a:avLst/>
          </a:prstGeom>
        </p:spPr>
      </p:pic>
      <p:sp>
        <p:nvSpPr>
          <p:cNvPr id="8" name="BlokTextu 7"/>
          <p:cNvSpPr txBox="1"/>
          <p:nvPr/>
        </p:nvSpPr>
        <p:spPr>
          <a:xfrm>
            <a:off x="8093613" y="1136770"/>
            <a:ext cx="1062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$</a:t>
            </a:r>
            <a:r>
              <a:rPr lang="sk-SK" dirty="0" err="1">
                <a:solidFill>
                  <a:schemeClr val="tx1"/>
                </a:solidFill>
              </a:rPr>
              <a:t>Web.php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9" name="BlokTextu 8"/>
          <p:cNvSpPr txBox="1"/>
          <p:nvPr/>
        </p:nvSpPr>
        <p:spPr>
          <a:xfrm>
            <a:off x="7607030" y="3110773"/>
            <a:ext cx="1389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$</a:t>
            </a:r>
            <a:r>
              <a:rPr lang="sk-SK" dirty="0" err="1">
                <a:solidFill>
                  <a:schemeClr val="tx1"/>
                </a:solidFill>
              </a:rPr>
              <a:t>Nabytok.php</a:t>
            </a:r>
            <a:endParaRPr lang="sk-SK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43812" y="538111"/>
            <a:ext cx="23063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Príklad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1464;p75"/>
          <p:cNvSpPr txBox="1"/>
          <p:nvPr/>
        </p:nvSpPr>
        <p:spPr>
          <a:xfrm>
            <a:off x="6019787" y="2807840"/>
            <a:ext cx="2754083" cy="166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Na predchádzajúcom cvičení sme si pomocou funkcie urobili odosielanie dát z formulára do databázy, </a:t>
            </a:r>
            <a:endParaRPr lang="sk-SK" dirty="0">
              <a:solidFill>
                <a:schemeClr val="bg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Môžeme si to však urobiť viac konzistentné pomocou triedy </a:t>
            </a:r>
            <a:endParaRPr lang="sk-SK" dirty="0">
              <a:solidFill>
                <a:schemeClr val="bg1"/>
              </a:solidFill>
            </a:endParaRPr>
          </a:p>
        </p:txBody>
      </p:sp>
      <p:sp>
        <p:nvSpPr>
          <p:cNvPr id="4" name="Google Shape;1473;p75"/>
          <p:cNvSpPr/>
          <p:nvPr/>
        </p:nvSpPr>
        <p:spPr>
          <a:xfrm>
            <a:off x="5830661" y="413239"/>
            <a:ext cx="2969078" cy="235349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b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//konštanta DATABASE obsahujúca asociatívne pole</a:t>
            </a:r>
            <a:b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'DATABASE'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'HOST'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localhost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'DBNAME'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sablona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'PORT'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dirty="0">
                <a:solidFill>
                  <a:srgbClr val="1750E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3306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'USER_NAME'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'PASSWORD'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endParaRPr lang="sk-SK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BlokTextu 12"/>
          <p:cNvSpPr txBox="1"/>
          <p:nvPr/>
        </p:nvSpPr>
        <p:spPr>
          <a:xfrm>
            <a:off x="7458495" y="2417857"/>
            <a:ext cx="1389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db</a:t>
            </a:r>
            <a:r>
              <a:rPr lang="sk-SK" dirty="0">
                <a:solidFill>
                  <a:schemeClr val="tx1"/>
                </a:solidFill>
              </a:rPr>
              <a:t>/</a:t>
            </a:r>
            <a:r>
              <a:rPr lang="sk-SK" dirty="0" err="1">
                <a:solidFill>
                  <a:schemeClr val="tx1"/>
                </a:solidFill>
              </a:rPr>
              <a:t>config.php</a:t>
            </a:r>
            <a:endParaRPr lang="sk-SK" dirty="0">
              <a:solidFill>
                <a:schemeClr val="tx1"/>
              </a:solidFill>
            </a:endParaRPr>
          </a:p>
        </p:txBody>
      </p:sp>
      <p:pic>
        <p:nvPicPr>
          <p:cNvPr id="34" name="Obrázok 33" descr="Obrázok, na ktorom je text, snímka obrazovky, číslo, softvér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180157"/>
            <a:ext cx="3902360" cy="3695214"/>
          </a:xfrm>
          <a:prstGeom prst="rect">
            <a:avLst/>
          </a:prstGeom>
        </p:spPr>
      </p:pic>
      <p:pic>
        <p:nvPicPr>
          <p:cNvPr id="35" name="Obrázok 34" descr="Obrázok, na ktorom je text, snímka obrazovky, písmo, číslo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93" y="3203150"/>
            <a:ext cx="4226807" cy="1146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69;p75"/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/>
          <p:cNvSpPr/>
          <p:nvPr/>
        </p:nvSpPr>
        <p:spPr>
          <a:xfrm>
            <a:off x="273357" y="344045"/>
            <a:ext cx="5213044" cy="478600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formular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'../</a:t>
            </a:r>
            <a:r>
              <a:rPr lang="sk-SK" sz="11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k-SK" sz="11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config.php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use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Kontakt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sk-SK" sz="11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construct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1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1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ATTR_ERRMODE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ERRMODE_EXCEPTION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ATTR_DEFAULT_FETCH_MODE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FETCH_ASSOC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);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1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100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1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mysql:host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='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'HOST'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. 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r>
              <a:rPr lang="sk-SK" sz="11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dbname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='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'DBNAME'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. 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';port='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'PORT'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'USER_NAME'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'PASSWORD'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sk-SK" sz="11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1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PDOException</a:t>
            </a:r>
            <a:r>
              <a:rPr lang="sk-SK" sz="1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1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die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1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"Chyba pripojenia: " 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1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1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getMessage</a:t>
            </a: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1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sk-SK" sz="1100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BlokTextu 5"/>
          <p:cNvSpPr txBox="1"/>
          <p:nvPr/>
        </p:nvSpPr>
        <p:spPr>
          <a:xfrm>
            <a:off x="3433864" y="344045"/>
            <a:ext cx="2052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classes</a:t>
            </a:r>
            <a:r>
              <a:rPr lang="sk-SK" dirty="0">
                <a:solidFill>
                  <a:schemeClr val="tx1"/>
                </a:solidFill>
              </a:rPr>
              <a:t>/</a:t>
            </a:r>
            <a:r>
              <a:rPr lang="sk-SK" dirty="0" err="1">
                <a:solidFill>
                  <a:schemeClr val="tx1"/>
                </a:solidFill>
              </a:rPr>
              <a:t>Konktakt.php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8" name="Google Shape;1473;p75"/>
          <p:cNvSpPr/>
          <p:nvPr/>
        </p:nvSpPr>
        <p:spPr>
          <a:xfrm>
            <a:off x="5486401" y="356630"/>
            <a:ext cx="3374518" cy="467257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464;p75"/>
          <p:cNvSpPr txBox="1"/>
          <p:nvPr/>
        </p:nvSpPr>
        <p:spPr>
          <a:xfrm>
            <a:off x="5486400" y="590093"/>
            <a:ext cx="3374518" cy="4672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Najskôr si definujeme </a:t>
            </a:r>
            <a:r>
              <a:rPr lang="sk-SK" dirty="0" err="1">
                <a:solidFill>
                  <a:schemeClr val="tx1"/>
                </a:solidFill>
              </a:rPr>
              <a:t>namespace</a:t>
            </a:r>
            <a:r>
              <a:rPr lang="sk-SK" dirty="0">
                <a:solidFill>
                  <a:schemeClr val="tx1"/>
                </a:solidFill>
              </a:rPr>
              <a:t>, do ktorého zaradíme našu triedu,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Zavoláme si pomocou funkcie </a:t>
            </a:r>
            <a:r>
              <a:rPr lang="sk-SK" dirty="0" err="1">
                <a:solidFill>
                  <a:schemeClr val="tx1"/>
                </a:solidFill>
              </a:rPr>
              <a:t>require_once</a:t>
            </a:r>
            <a:r>
              <a:rPr lang="sk-SK" dirty="0">
                <a:solidFill>
                  <a:schemeClr val="tx1"/>
                </a:solidFill>
              </a:rPr>
              <a:t>() konfiguračný súbor, ktorý má </a:t>
            </a:r>
            <a:r>
              <a:rPr lang="sk-SK" dirty="0" err="1">
                <a:solidFill>
                  <a:schemeClr val="tx1"/>
                </a:solidFill>
              </a:rPr>
              <a:t>info</a:t>
            </a:r>
            <a:r>
              <a:rPr lang="sk-SK" dirty="0">
                <a:solidFill>
                  <a:schemeClr val="tx1"/>
                </a:solidFill>
              </a:rPr>
              <a:t> o našej databáze,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Importujeme triedu PDO,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Definujeme si triedu, ktorá bude používať vlastnosť $</a:t>
            </a:r>
            <a:r>
              <a:rPr lang="sk-SK" dirty="0" err="1">
                <a:solidFill>
                  <a:schemeClr val="tx1"/>
                </a:solidFill>
              </a:rPr>
              <a:t>conn</a:t>
            </a:r>
            <a:r>
              <a:rPr lang="sk-SK" dirty="0">
                <a:solidFill>
                  <a:schemeClr val="tx1"/>
                </a:solidFill>
              </a:rPr>
              <a:t>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Definujeme si konštruktor, v ktorom voláme vykonanie metódy </a:t>
            </a:r>
            <a:r>
              <a:rPr lang="sk-SK" dirty="0" err="1">
                <a:solidFill>
                  <a:schemeClr val="tx1"/>
                </a:solidFill>
              </a:rPr>
              <a:t>connect</a:t>
            </a:r>
            <a:r>
              <a:rPr lang="sk-SK" dirty="0">
                <a:solidFill>
                  <a:schemeClr val="tx1"/>
                </a:solidFill>
              </a:rPr>
              <a:t>(), 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 </a:t>
            </a:r>
            <a:r>
              <a:rPr lang="sk-SK" dirty="0" err="1">
                <a:solidFill>
                  <a:schemeClr val="tx1"/>
                </a:solidFill>
              </a:rPr>
              <a:t>private</a:t>
            </a:r>
            <a:r>
              <a:rPr lang="sk-SK" dirty="0">
                <a:solidFill>
                  <a:schemeClr val="tx1"/>
                </a:solidFill>
              </a:rPr>
              <a:t> metóde </a:t>
            </a:r>
            <a:r>
              <a:rPr lang="sk-SK" dirty="0" err="1">
                <a:solidFill>
                  <a:schemeClr val="tx1"/>
                </a:solidFill>
              </a:rPr>
              <a:t>connect</a:t>
            </a:r>
            <a:r>
              <a:rPr lang="sk-SK" dirty="0">
                <a:solidFill>
                  <a:schemeClr val="tx1"/>
                </a:solidFill>
              </a:rPr>
              <a:t>() spravujeme nadviazanie spojenia s databázou pomocou triedy PDO,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 nej získavame údaje z konštanty DATABASE, nastavíme možnosti pripojenia a pokúsime sa pripojiť. V prípade chyby zobrazíme chybovú správu a ukončíme spojenie.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69;p75"/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/>
          <p:cNvSpPr/>
          <p:nvPr/>
        </p:nvSpPr>
        <p:spPr>
          <a:xfrm>
            <a:off x="283081" y="344045"/>
            <a:ext cx="4995329" cy="468515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ulozitSpravu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$meno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$email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$sprava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sk-SK" sz="14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kontakt_formular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(meno, email, sprava) </a:t>
            </a:r>
            <a:b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 VALUE ('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$meno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$email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$sprava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4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prepare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header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http://</a:t>
            </a:r>
            <a:r>
              <a:rPr lang="sk-SK" sz="14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localhost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k-SK" sz="14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cvicnasablona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k-SK" sz="14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thankyou.php</a:t>
            </a:r>
            <a:r>
              <a:rPr lang="sk-SK" sz="14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http_response_code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400" dirty="0">
                <a:solidFill>
                  <a:srgbClr val="1750E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4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sk-SK" sz="14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sk-SK" sz="14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8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http_response_code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400" dirty="0">
                <a:solidFill>
                  <a:srgbClr val="1750E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404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4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sk-SK" sz="14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destruct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4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4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400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4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4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k-SK" sz="1400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BlokTextu 5"/>
          <p:cNvSpPr txBox="1"/>
          <p:nvPr/>
        </p:nvSpPr>
        <p:spPr>
          <a:xfrm>
            <a:off x="3356264" y="4709392"/>
            <a:ext cx="2052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classes</a:t>
            </a:r>
            <a:r>
              <a:rPr lang="sk-SK" dirty="0">
                <a:solidFill>
                  <a:schemeClr val="tx1"/>
                </a:solidFill>
              </a:rPr>
              <a:t>/</a:t>
            </a:r>
            <a:r>
              <a:rPr lang="sk-SK" dirty="0" err="1">
                <a:solidFill>
                  <a:schemeClr val="tx1"/>
                </a:solidFill>
              </a:rPr>
              <a:t>Konktakt.php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8" name="Google Shape;1473;p75"/>
          <p:cNvSpPr/>
          <p:nvPr/>
        </p:nvSpPr>
        <p:spPr>
          <a:xfrm>
            <a:off x="5396065" y="470930"/>
            <a:ext cx="3374518" cy="435855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464;p75"/>
          <p:cNvSpPr txBox="1"/>
          <p:nvPr/>
        </p:nvSpPr>
        <p:spPr>
          <a:xfrm>
            <a:off x="5303819" y="470930"/>
            <a:ext cx="3466763" cy="435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 err="1">
                <a:solidFill>
                  <a:schemeClr val="tx1"/>
                </a:solidFill>
              </a:rPr>
              <a:t>Public</a:t>
            </a:r>
            <a:r>
              <a:rPr lang="sk-SK" dirty="0">
                <a:solidFill>
                  <a:schemeClr val="tx1"/>
                </a:solidFill>
              </a:rPr>
              <a:t> metóda prijíma tri argumenty: meno, email a sprava. V nej vytvárame SQL príkaz na vloženie zadaných údajov do tabuľky </a:t>
            </a:r>
            <a:r>
              <a:rPr lang="sk-SK" dirty="0" err="1">
                <a:solidFill>
                  <a:schemeClr val="tx1"/>
                </a:solidFill>
              </a:rPr>
              <a:t>kontakt_formular</a:t>
            </a:r>
            <a:r>
              <a:rPr lang="sk-SK" dirty="0">
                <a:solidFill>
                  <a:schemeClr val="tx1"/>
                </a:solidFill>
              </a:rPr>
              <a:t>.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Pripravíme si </a:t>
            </a:r>
            <a:r>
              <a:rPr lang="sk-SK" u="sng" dirty="0" err="1">
                <a:solidFill>
                  <a:schemeClr val="tx1"/>
                </a:solidFill>
              </a:rPr>
              <a:t>prepared</a:t>
            </a:r>
            <a:r>
              <a:rPr lang="sk-SK" u="sng" dirty="0">
                <a:solidFill>
                  <a:schemeClr val="tx1"/>
                </a:solidFill>
              </a:rPr>
              <a:t> </a:t>
            </a:r>
            <a:r>
              <a:rPr lang="sk-SK" u="sng" dirty="0" err="1">
                <a:solidFill>
                  <a:schemeClr val="tx1"/>
                </a:solidFill>
              </a:rPr>
              <a:t>statement</a:t>
            </a:r>
            <a:r>
              <a:rPr lang="sk-SK" u="sng" dirty="0">
                <a:solidFill>
                  <a:schemeClr val="tx1"/>
                </a:solidFill>
              </a:rPr>
              <a:t> </a:t>
            </a:r>
            <a:r>
              <a:rPr lang="sk-SK" dirty="0">
                <a:solidFill>
                  <a:schemeClr val="tx1"/>
                </a:solidFill>
              </a:rPr>
              <a:t>pomocou pripojenia PDO, 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Ak je odoslanie úspešné, nastavíme kód odpovede HTTP na 200 (OK) a vrátime výsledok vloženia.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Ak sa vyskytne výnimka, vrátime kód odpovede HTTP na 404 (Nenájdené),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Nakoniec pomocou </a:t>
            </a:r>
            <a:r>
              <a:rPr lang="sk-SK" dirty="0" err="1">
                <a:solidFill>
                  <a:schemeClr val="tx1"/>
                </a:solidFill>
              </a:rPr>
              <a:t>deštruktora</a:t>
            </a:r>
            <a:r>
              <a:rPr lang="sk-SK" dirty="0">
                <a:solidFill>
                  <a:schemeClr val="tx1"/>
                </a:solidFill>
              </a:rPr>
              <a:t> zatvoríme pripojenie k databáze nastavením vlastnosti $</a:t>
            </a:r>
            <a:r>
              <a:rPr lang="sk-SK" dirty="0" err="1">
                <a:solidFill>
                  <a:schemeClr val="tx1"/>
                </a:solidFill>
              </a:rPr>
              <a:t>conn</a:t>
            </a:r>
            <a:r>
              <a:rPr lang="sk-SK" dirty="0">
                <a:solidFill>
                  <a:schemeClr val="tx1"/>
                </a:solidFill>
              </a:rPr>
              <a:t> na </a:t>
            </a:r>
            <a:r>
              <a:rPr lang="sk-SK" dirty="0" err="1">
                <a:solidFill>
                  <a:schemeClr val="tx1"/>
                </a:solidFill>
              </a:rPr>
              <a:t>null</a:t>
            </a:r>
            <a:r>
              <a:rPr lang="sk-SK" dirty="0">
                <a:solidFill>
                  <a:schemeClr val="tx1"/>
                </a:solidFill>
              </a:rPr>
              <a:t>.</a:t>
            </a:r>
            <a:endParaRPr lang="sk-SK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69;p75"/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/>
          <p:cNvSpPr/>
          <p:nvPr/>
        </p:nvSpPr>
        <p:spPr>
          <a:xfrm>
            <a:off x="283081" y="126331"/>
            <a:ext cx="4995329" cy="490286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&lt;?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php</a:t>
            </a:r>
            <a:b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b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</a:b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require_once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'../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classes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Kontakt.php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use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k-SK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formular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\</a:t>
            </a:r>
            <a:r>
              <a:rPr lang="sk-SK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Kontakt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$meno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$_POST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'meno'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];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$email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$_POST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'email'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];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$sprava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$_POST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'sprava'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];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Overenie údajov</a:t>
            </a:r>
            <a:b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</a:b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if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empty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$meno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||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empty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$email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||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empty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$sprava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)) {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die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'Chyba: Všetky polia sú povinné!'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  <a:t>// Uloženie správy do databázy</a:t>
            </a:r>
            <a:b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$kontakt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new </a:t>
            </a:r>
            <a:r>
              <a:rPr lang="sk-SK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Kontakt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ulozene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=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$kontakt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-&gt;</a:t>
            </a:r>
            <a:r>
              <a:rPr lang="sk-SK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ulozitSpravu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$meno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$email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$sprava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if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  <a:highlight>
                  <a:srgbClr val="FFFFFF"/>
                </a:highlight>
              </a:rPr>
              <a:t>ulozene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 {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sk-SK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header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Location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: ../</a:t>
            </a:r>
            <a:r>
              <a:rPr lang="sk-SK" dirty="0" err="1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thankyou.php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else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{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</a:rPr>
              <a:t>die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</a:rPr>
              <a:t>'Chyba pri odosielaní správy do databázy!'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    </a:t>
            </a:r>
            <a:r>
              <a:rPr lang="sk-SK" dirty="0" err="1">
                <a:solidFill>
                  <a:srgbClr val="00627A"/>
                </a:solidFill>
                <a:effectLst/>
                <a:highlight>
                  <a:srgbClr val="FFFFFF"/>
                </a:highlight>
              </a:rPr>
              <a:t>http_response_code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sk-SK" dirty="0">
                <a:solidFill>
                  <a:srgbClr val="1750EB"/>
                </a:solidFill>
                <a:effectLst/>
                <a:highlight>
                  <a:srgbClr val="FFFFFF"/>
                </a:highlight>
              </a:rPr>
              <a:t>404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</a:rPr>
              <a:t>}</a:t>
            </a:r>
            <a:endParaRPr lang="sk-SK" dirty="0">
              <a:solidFill>
                <a:srgbClr val="080808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6" name="BlokTextu 5"/>
          <p:cNvSpPr txBox="1"/>
          <p:nvPr/>
        </p:nvSpPr>
        <p:spPr>
          <a:xfrm>
            <a:off x="2719578" y="114300"/>
            <a:ext cx="2676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dirty="0" err="1">
                <a:solidFill>
                  <a:schemeClr val="tx1"/>
                </a:solidFill>
              </a:rPr>
              <a:t>db</a:t>
            </a:r>
            <a:r>
              <a:rPr lang="sk-SK" dirty="0">
                <a:solidFill>
                  <a:schemeClr val="tx1"/>
                </a:solidFill>
              </a:rPr>
              <a:t>/</a:t>
            </a:r>
            <a:r>
              <a:rPr lang="sk-SK" dirty="0" err="1">
                <a:solidFill>
                  <a:schemeClr val="tx1"/>
                </a:solidFill>
              </a:rPr>
              <a:t>spracovanieFormulara.php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8" name="Google Shape;1473;p75"/>
          <p:cNvSpPr/>
          <p:nvPr/>
        </p:nvSpPr>
        <p:spPr>
          <a:xfrm>
            <a:off x="5396065" y="470930"/>
            <a:ext cx="3374518" cy="435855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464;p75"/>
          <p:cNvSpPr txBox="1"/>
          <p:nvPr/>
        </p:nvSpPr>
        <p:spPr>
          <a:xfrm>
            <a:off x="5303819" y="470930"/>
            <a:ext cx="3466763" cy="435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Najprv si importujeme triedu Kontakt, 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Použijeme import aj s </a:t>
            </a:r>
            <a:r>
              <a:rPr lang="sk-SK" dirty="0" err="1">
                <a:solidFill>
                  <a:schemeClr val="tx1"/>
                </a:solidFill>
              </a:rPr>
              <a:t>namespace</a:t>
            </a:r>
            <a:r>
              <a:rPr lang="sk-SK" dirty="0">
                <a:solidFill>
                  <a:schemeClr val="tx1"/>
                </a:solidFill>
              </a:rPr>
              <a:t>. V tomto prípade už skript vie, s ktorou konkrétnou triedou Kontakt bude pracovať,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V ďalšom kroku získavame údaje z formulára – teda do premennej meno uložíme hodnotu z formulára meno atď.,</a:t>
            </a:r>
            <a:endParaRPr lang="sk-SK" dirty="0">
              <a:solidFill>
                <a:schemeClr val="tx1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 podmienke kontrolujeme, či sú všetky premenné prázdne. Ak áno, zobrazí sa chybové hlásenie,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1"/>
                </a:solidFill>
              </a:rPr>
              <a:t>Vytvoríme si novú inštanciu triedy – objekt $kontakt, </a:t>
            </a:r>
            <a:endParaRPr lang="sk-SK" b="1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Do premennej $</a:t>
            </a:r>
            <a:r>
              <a:rPr lang="sk-SK" dirty="0" err="1">
                <a:solidFill>
                  <a:schemeClr val="tx1"/>
                </a:solidFill>
              </a:rPr>
              <a:t>ulozene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u="sng" dirty="0">
                <a:solidFill>
                  <a:schemeClr val="tx1"/>
                </a:solidFill>
              </a:rPr>
              <a:t>voláme metódu </a:t>
            </a:r>
            <a:r>
              <a:rPr lang="sk-SK" u="sng" dirty="0" err="1">
                <a:solidFill>
                  <a:schemeClr val="tx1"/>
                </a:solidFill>
              </a:rPr>
              <a:t>ulozitSpravu</a:t>
            </a:r>
            <a:r>
              <a:rPr lang="sk-SK" u="sng" dirty="0">
                <a:solidFill>
                  <a:schemeClr val="tx1"/>
                </a:solidFill>
              </a:rPr>
              <a:t>() cez objekt kontakt,</a:t>
            </a:r>
            <a:r>
              <a:rPr lang="sk-SK" dirty="0">
                <a:solidFill>
                  <a:schemeClr val="tx1"/>
                </a:solidFill>
              </a:rPr>
              <a:t> 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 podmienke nakoniec kontrolujeme, či sa správa úspešne uložila, ak áno, budeme presmerovaní na </a:t>
            </a:r>
            <a:r>
              <a:rPr lang="sk-SK" dirty="0" err="1">
                <a:solidFill>
                  <a:schemeClr val="tx1"/>
                </a:solidFill>
              </a:rPr>
              <a:t>thankyou.php</a:t>
            </a:r>
            <a:endParaRPr lang="sk-SK" dirty="0">
              <a:solidFill>
                <a:schemeClr val="tx1"/>
              </a:solidFill>
            </a:endParaRPr>
          </a:p>
        </p:txBody>
      </p:sp>
      <p:pic>
        <p:nvPicPr>
          <p:cNvPr id="3074" name="Picture 2" descr="thats all Blank Template - Imgfli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02" y="870857"/>
            <a:ext cx="2016794" cy="113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73;p75"/>
          <p:cNvSpPr/>
          <p:nvPr/>
        </p:nvSpPr>
        <p:spPr>
          <a:xfrm>
            <a:off x="155476" y="119743"/>
            <a:ext cx="5102323" cy="502375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otazkyodpovede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'__ROOT__'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dirname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dirname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__FILE__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)));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require_once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__ROOT__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'/</a:t>
            </a:r>
            <a:r>
              <a:rPr lang="sk-SK" sz="12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k-SK" sz="12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config.php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use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sk-SK" sz="1200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QnA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construct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ATTR_ERRMODE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ERRMODE_EXCEPTION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ATTR_DEFAULT_FETCH_MODE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sk-SK" sz="12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FETCH_ASSOC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);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2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200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2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mysql:host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='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'HOST'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. 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r>
              <a:rPr lang="sk-SK" sz="12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dbname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='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'DBNAME'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 . 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';port='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'PORT'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'USER_NAME'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'PASSWORD'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sk-SK" sz="12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PDOException</a:t>
            </a:r>
            <a:r>
              <a:rPr lang="sk-SK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2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die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2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"Chyba pripojenia: " 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sz="12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2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2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getMessage</a:t>
            </a: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2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sk-SK" sz="1200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sk-SK" sz="1050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Google Shape;1473;p75"/>
          <p:cNvSpPr/>
          <p:nvPr/>
        </p:nvSpPr>
        <p:spPr>
          <a:xfrm>
            <a:off x="5372916" y="869460"/>
            <a:ext cx="3615608" cy="427403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30" name="Google Shape;1463;p75"/>
          <p:cNvSpPr txBox="1">
            <a:spLocks noGrp="1"/>
          </p:cNvSpPr>
          <p:nvPr>
            <p:ph type="title"/>
          </p:nvPr>
        </p:nvSpPr>
        <p:spPr>
          <a:xfrm>
            <a:off x="6127315" y="307361"/>
            <a:ext cx="24177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/>
              <a:t>Príklad</a:t>
            </a:r>
            <a:r>
              <a:rPr lang="en-GB" sz="3200" dirty="0"/>
              <a:t> 2</a:t>
            </a:r>
            <a:endParaRPr sz="3200" dirty="0"/>
          </a:p>
        </p:txBody>
      </p:sp>
      <p:sp>
        <p:nvSpPr>
          <p:cNvPr id="4" name="Google Shape;1464;p75"/>
          <p:cNvSpPr txBox="1"/>
          <p:nvPr/>
        </p:nvSpPr>
        <p:spPr>
          <a:xfrm>
            <a:off x="5297198" y="694763"/>
            <a:ext cx="3512890" cy="217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Podstránka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qna.php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by sa taktiež dala prerobiť na triedu, ktorá navyše číta údaje z databázy,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Najskôr si teda vytvoríme novú tabuľku v databáze (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napr.qna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), ktorá bude obsahovať atribúty ID,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otazka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odpoved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Obrázok 5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4853" y="2487046"/>
            <a:ext cx="3651733" cy="1026240"/>
          </a:xfrm>
          <a:prstGeom prst="rect">
            <a:avLst/>
          </a:prstGeom>
        </p:spPr>
      </p:pic>
      <p:sp>
        <p:nvSpPr>
          <p:cNvPr id="8" name="Google Shape;1464;p75"/>
          <p:cNvSpPr txBox="1"/>
          <p:nvPr/>
        </p:nvSpPr>
        <p:spPr>
          <a:xfrm>
            <a:off x="5424274" y="3491514"/>
            <a:ext cx="3512890" cy="165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Následne sme si definovali novú triedu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QnA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ako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namespace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sme si zvolili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otazkyodpovede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ďalšom kroku sme si definovali konštantu __ROOT__, , ktorá obsahuje absolútnu cestu ku koreňovému adresáru nášho projektu.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73;p75"/>
          <p:cNvSpPr/>
          <p:nvPr/>
        </p:nvSpPr>
        <p:spPr>
          <a:xfrm>
            <a:off x="110334" y="97267"/>
            <a:ext cx="5102323" cy="497118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sz="13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sk-SK" sz="13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sz="13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insertQnA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k-SK" sz="13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try</a:t>
            </a:r>
            <a:r>
              <a:rPr lang="sk-SK" sz="13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Načítanie JSON súboru</a:t>
            </a:r>
            <a:br>
              <a:rPr lang="sk-SK" sz="1300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json_decode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file_get_contents</a:t>
            </a:r>
            <a:br>
              <a:rPr lang="sk-SK" sz="1300" dirty="0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i="1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__ROOT__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'/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datas.json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sk-SK" sz="13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otazky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otazky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$odpovede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"odpovede"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Vloženie otázok a odpovedí v rámci transakcie</a:t>
            </a:r>
            <a:br>
              <a:rPr lang="sk-SK" sz="1300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beginTransaction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qna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otazka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odpoved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VALUES (: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otazka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: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odpoved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EDFCED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prepare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sql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sk-SK" sz="13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$i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sz="1300" dirty="0">
                <a:solidFill>
                  <a:srgbClr val="1750E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$i 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otazky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$i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bindParam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':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otazka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otazky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$i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bindParam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':</a:t>
            </a:r>
            <a:r>
              <a:rPr lang="sk-SK" sz="1300" dirty="0" err="1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odpoved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$odpovede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$i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sz="1300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sz="1300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sz="1300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sk-SK" sz="1300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"Dáta boli vložené"</a:t>
            </a:r>
            <a:r>
              <a:rPr lang="sk-SK" sz="1300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sk-SK" sz="1300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Google Shape;1473;p75"/>
          <p:cNvSpPr/>
          <p:nvPr/>
        </p:nvSpPr>
        <p:spPr>
          <a:xfrm>
            <a:off x="5279570" y="290488"/>
            <a:ext cx="3512890" cy="458474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7" name="Google Shape;1464;p75"/>
          <p:cNvSpPr txBox="1"/>
          <p:nvPr/>
        </p:nvSpPr>
        <p:spPr>
          <a:xfrm>
            <a:off x="5279570" y="357926"/>
            <a:ext cx="3512890" cy="458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metóde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insertQnA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 si načítame JSON súbor 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datas.json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z priečinka 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v koreňovom adresári vášho projektu pomocou __ROOT__ a dekóduje ho do PHP premenných,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Následne sa otázky a odpovede vložia z JSON súboru do databázy v rámci 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transakcie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Následne si vytvoríme SQL príkaz INSERT INTO s parametrami :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otazka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a :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odpoved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Cyklom potom prechádzame cez pole otázok a odpovedí a pre každú položku vloží záznam do databázy pomocou 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bindParam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 a 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execute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 vložení všetkých záznamov sa transakcia vloží pomocou funkcie 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commit</a:t>
            </a:r>
            <a:r>
              <a:rPr lang="sk-SK">
                <a:solidFill>
                  <a:schemeClr val="tx2">
                    <a:lumMod val="75000"/>
                  </a:schemeClr>
                </a:solidFill>
              </a:rPr>
              <a:t>().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240257" y="139897"/>
            <a:ext cx="2999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Status kódy</a:t>
            </a:r>
            <a:endParaRPr lang="sk-SK"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473;p75"/>
          <p:cNvSpPr/>
          <p:nvPr/>
        </p:nvSpPr>
        <p:spPr>
          <a:xfrm>
            <a:off x="425876" y="767803"/>
            <a:ext cx="5844296" cy="415225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Google Shape;1464;p75"/>
          <p:cNvSpPr txBox="1"/>
          <p:nvPr/>
        </p:nvSpPr>
        <p:spPr>
          <a:xfrm>
            <a:off x="289250" y="973566"/>
            <a:ext cx="5951359" cy="394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>
              <a:buClr>
                <a:schemeClr val="tx1"/>
              </a:buClr>
            </a:pPr>
            <a:r>
              <a:rPr lang="sk-SK" b="1" dirty="0">
                <a:solidFill>
                  <a:schemeClr val="tx1"/>
                </a:solidFill>
              </a:rPr>
              <a:t>Informačné (1xx)</a:t>
            </a:r>
            <a:r>
              <a:rPr lang="sk-SK" dirty="0">
                <a:solidFill>
                  <a:schemeClr val="tx1"/>
                </a:solidFill>
              </a:rPr>
              <a:t> - Tieto kódy oznamujú, že prebieha dočasná akcia. Klient by mal požiadavku zopakovať,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100 – </a:t>
            </a:r>
            <a:r>
              <a:rPr lang="sk-SK" dirty="0" err="1">
                <a:solidFill>
                  <a:schemeClr val="tx1"/>
                </a:solidFill>
              </a:rPr>
              <a:t>Continue</a:t>
            </a:r>
            <a:r>
              <a:rPr lang="sk-SK" dirty="0">
                <a:solidFill>
                  <a:schemeClr val="tx1"/>
                </a:solidFill>
              </a:rPr>
              <a:t> – server informuje klienta, že akceptuje požiadavku a klient môže ďalej posielať dáta,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102 – </a:t>
            </a:r>
            <a:r>
              <a:rPr lang="sk-SK" dirty="0" err="1">
                <a:solidFill>
                  <a:schemeClr val="tx1"/>
                </a:solidFill>
              </a:rPr>
              <a:t>Processing</a:t>
            </a:r>
            <a:r>
              <a:rPr lang="sk-SK" dirty="0">
                <a:solidFill>
                  <a:schemeClr val="tx1"/>
                </a:solidFill>
              </a:rPr>
              <a:t> - server spracováva požiadavku klienta a čoskoro odošle odpoveď,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103 – </a:t>
            </a:r>
            <a:r>
              <a:rPr lang="sk-SK" dirty="0" err="1">
                <a:solidFill>
                  <a:schemeClr val="tx1"/>
                </a:solidFill>
              </a:rPr>
              <a:t>Early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hints</a:t>
            </a:r>
            <a:r>
              <a:rPr lang="sk-SK" dirty="0">
                <a:solidFill>
                  <a:schemeClr val="tx1"/>
                </a:solidFill>
              </a:rPr>
              <a:t> - server posiela klientovi predbežné informácie o odpovedi. </a:t>
            </a:r>
            <a:endParaRPr lang="sk-SK" dirty="0">
              <a:solidFill>
                <a:schemeClr val="tx1"/>
              </a:solidFill>
            </a:endParaRPr>
          </a:p>
          <a:p>
            <a:pPr marL="139700" indent="0" algn="l">
              <a:buClr>
                <a:schemeClr val="tx1"/>
              </a:buClr>
            </a:pPr>
            <a:r>
              <a:rPr lang="sk-SK" b="1" dirty="0">
                <a:solidFill>
                  <a:schemeClr val="tx1"/>
                </a:solidFill>
              </a:rPr>
              <a:t>Úspech (2xx)</a:t>
            </a:r>
            <a:r>
              <a:rPr lang="sk-SK" dirty="0">
                <a:solidFill>
                  <a:schemeClr val="tx1"/>
                </a:solidFill>
              </a:rPr>
              <a:t> - Tieto kódy oznamujú, že požiadavka bola úspešne spracovaná, server odoslal klientovi naspäť požadovaný obsah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200 – OK – požiadavka bola úspešná a obsah je k dispozícii,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201 – </a:t>
            </a:r>
            <a:r>
              <a:rPr lang="sk-SK" dirty="0" err="1">
                <a:solidFill>
                  <a:schemeClr val="tx1"/>
                </a:solidFill>
              </a:rPr>
              <a:t>Created</a:t>
            </a:r>
            <a:r>
              <a:rPr lang="sk-SK" dirty="0">
                <a:solidFill>
                  <a:schemeClr val="tx1"/>
                </a:solidFill>
              </a:rPr>
              <a:t> - server vytvoril nový zdroj v reakcii na požiadavku klienta. Používa sa, keď klient požiada o vytvorenie nového objektu, napríklad súboru alebo záznamu v databáze,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202 – </a:t>
            </a:r>
            <a:r>
              <a:rPr lang="sk-SK" dirty="0" err="1">
                <a:solidFill>
                  <a:schemeClr val="tx1"/>
                </a:solidFill>
              </a:rPr>
              <a:t>Accepted</a:t>
            </a:r>
            <a:r>
              <a:rPr lang="sk-SK" dirty="0">
                <a:solidFill>
                  <a:schemeClr val="tx1"/>
                </a:solidFill>
              </a:rPr>
              <a:t> - server prijal požiadavku klienta, ale jej spracovanie ešte nie je dokončené,</a:t>
            </a:r>
            <a:endParaRPr lang="sk-SK" dirty="0">
              <a:solidFill>
                <a:schemeClr val="tx1"/>
              </a:solidFill>
            </a:endParaRPr>
          </a:p>
          <a:p>
            <a:pPr lvl="1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204 – No </a:t>
            </a:r>
            <a:r>
              <a:rPr lang="sk-SK" dirty="0" err="1">
                <a:solidFill>
                  <a:schemeClr val="tx1"/>
                </a:solidFill>
              </a:rPr>
              <a:t>Content</a:t>
            </a:r>
            <a:r>
              <a:rPr lang="sk-SK" dirty="0">
                <a:solidFill>
                  <a:schemeClr val="tx1"/>
                </a:solidFill>
              </a:rPr>
              <a:t> - server úspešne spracoval požiadavku klienta, ale nemá žiadnu odpoveď. Používa sa vtedy, keď klient požiada napr. o vymazanie objektu.</a:t>
            </a:r>
            <a:endParaRPr lang="sk-SK" dirty="0">
              <a:solidFill>
                <a:schemeClr val="tx1"/>
              </a:solidFill>
            </a:endParaRPr>
          </a:p>
        </p:txBody>
      </p:sp>
      <p:grpSp>
        <p:nvGrpSpPr>
          <p:cNvPr id="30" name="Google Shape;1474;p75"/>
          <p:cNvGrpSpPr/>
          <p:nvPr/>
        </p:nvGrpSpPr>
        <p:grpSpPr>
          <a:xfrm>
            <a:off x="356140" y="796145"/>
            <a:ext cx="2802604" cy="222979"/>
            <a:chOff x="1213361" y="575225"/>
            <a:chExt cx="5184050" cy="412450"/>
          </a:xfrm>
        </p:grpSpPr>
        <p:sp>
          <p:nvSpPr>
            <p:cNvPr id="31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4" name="Google Shape;1473;p75"/>
          <p:cNvSpPr/>
          <p:nvPr/>
        </p:nvSpPr>
        <p:spPr>
          <a:xfrm>
            <a:off x="6339479" y="419269"/>
            <a:ext cx="2733869" cy="223800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5" name="Obrázok 44" descr="Obrázok, na ktorom je cicavec, malé až stredné mačky, mačka domáca, mačka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5422" y="513553"/>
            <a:ext cx="2597480" cy="2136745"/>
          </a:xfrm>
          <a:prstGeom prst="rect">
            <a:avLst/>
          </a:prstGeom>
        </p:spPr>
      </p:pic>
      <p:grpSp>
        <p:nvGrpSpPr>
          <p:cNvPr id="46" name="Google Shape;1474;p75"/>
          <p:cNvGrpSpPr/>
          <p:nvPr/>
        </p:nvGrpSpPr>
        <p:grpSpPr>
          <a:xfrm>
            <a:off x="6240609" y="477479"/>
            <a:ext cx="2802604" cy="222979"/>
            <a:chOff x="1213361" y="575225"/>
            <a:chExt cx="5184050" cy="412450"/>
          </a:xfrm>
        </p:grpSpPr>
        <p:sp>
          <p:nvSpPr>
            <p:cNvPr id="4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1473;p75"/>
          <p:cNvSpPr/>
          <p:nvPr/>
        </p:nvSpPr>
        <p:spPr>
          <a:xfrm>
            <a:off x="6483963" y="2744582"/>
            <a:ext cx="2498939" cy="205523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3" name="Obrázok 52" descr="Obrázok, na ktorom je malé až stredné mačky, mačka, mačka domáca, mačkovité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67" y="2784150"/>
            <a:ext cx="2383072" cy="1991260"/>
          </a:xfrm>
          <a:prstGeom prst="rect">
            <a:avLst/>
          </a:prstGeom>
        </p:spPr>
      </p:pic>
      <p:grpSp>
        <p:nvGrpSpPr>
          <p:cNvPr id="54" name="Google Shape;1474;p75"/>
          <p:cNvGrpSpPr/>
          <p:nvPr/>
        </p:nvGrpSpPr>
        <p:grpSpPr>
          <a:xfrm>
            <a:off x="6406798" y="2766838"/>
            <a:ext cx="2202024" cy="161249"/>
            <a:chOff x="1213361" y="575225"/>
            <a:chExt cx="5184050" cy="412450"/>
          </a:xfrm>
        </p:grpSpPr>
        <p:sp>
          <p:nvSpPr>
            <p:cNvPr id="55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473;p75"/>
          <p:cNvSpPr/>
          <p:nvPr/>
        </p:nvSpPr>
        <p:spPr>
          <a:xfrm>
            <a:off x="325205" y="629843"/>
            <a:ext cx="4706418" cy="288624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k-SK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sk-SK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Zobrazenie chybového hlásenia</a:t>
            </a:r>
            <a:b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sk-SK" dirty="0">
                <a:solidFill>
                  <a:srgbClr val="067D17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"Chyba pri vkladaní dát do databázy: "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getMessage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dirty="0" err="1">
                <a:solidFill>
                  <a:srgbClr val="00627A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Vrátenie späť zmien v prípade chyby</a:t>
            </a:r>
            <a:b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  <a:r>
              <a:rPr lang="sk-SK" dirty="0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Uzatvorenie spojenia</a:t>
            </a:r>
            <a:b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i="1" dirty="0">
                <a:solidFill>
                  <a:srgbClr val="8C8C8C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k-SK" dirty="0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sk-SK" dirty="0" err="1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conn</a:t>
            </a:r>
            <a:r>
              <a:rPr lang="sk-SK" dirty="0">
                <a:solidFill>
                  <a:srgbClr val="87109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k-SK" dirty="0" err="1">
                <a:solidFill>
                  <a:srgbClr val="0033B3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k-SK" dirty="0">
                <a:solidFill>
                  <a:srgbClr val="08080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k-SK" dirty="0">
              <a:solidFill>
                <a:srgbClr val="080808"/>
              </a:solidFill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Google Shape;1473;p75"/>
          <p:cNvSpPr/>
          <p:nvPr/>
        </p:nvSpPr>
        <p:spPr>
          <a:xfrm>
            <a:off x="5098535" y="688685"/>
            <a:ext cx="3619590" cy="195083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7" name="Google Shape;1464;p75"/>
          <p:cNvSpPr txBox="1"/>
          <p:nvPr/>
        </p:nvSpPr>
        <p:spPr>
          <a:xfrm>
            <a:off x="5031623" y="688685"/>
            <a:ext cx="3512890" cy="1942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bloku odchytávame chybu pri vkladaní a pomocou funkcie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() vrátime späť všetky zmeny vykonané v rámci transakcie. Takto si svoju databázu zachováme stále konzistentnú,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bloku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finally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zatvoríme spojenie s databázou.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Obrázok 2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5114" y="3054521"/>
            <a:ext cx="3623681" cy="1800300"/>
          </a:xfrm>
          <a:prstGeom prst="rect">
            <a:avLst/>
          </a:prstGeom>
        </p:spPr>
      </p:pic>
      <p:sp>
        <p:nvSpPr>
          <p:cNvPr id="4" name="Google Shape;1463;p75"/>
          <p:cNvSpPr txBox="1">
            <a:spLocks noGrp="1"/>
          </p:cNvSpPr>
          <p:nvPr>
            <p:ph type="title"/>
          </p:nvPr>
        </p:nvSpPr>
        <p:spPr>
          <a:xfrm>
            <a:off x="5098535" y="2711071"/>
            <a:ext cx="1274512" cy="323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/>
              <a:t>Volanie</a:t>
            </a:r>
            <a:r>
              <a:rPr lang="en-GB" sz="2000" dirty="0"/>
              <a:t>:</a:t>
            </a:r>
            <a:endParaRPr sz="2000" dirty="0"/>
          </a:p>
        </p:txBody>
      </p:sp>
      <p:sp>
        <p:nvSpPr>
          <p:cNvPr id="6" name="Google Shape;1464;p75"/>
          <p:cNvSpPr txBox="1"/>
          <p:nvPr/>
        </p:nvSpPr>
        <p:spPr>
          <a:xfrm>
            <a:off x="354251" y="3602731"/>
            <a:ext cx="4759117" cy="125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bg1"/>
                </a:solidFill>
              </a:rPr>
              <a:t>V skripte </a:t>
            </a:r>
            <a:r>
              <a:rPr lang="sk-SK" dirty="0" err="1">
                <a:solidFill>
                  <a:schemeClr val="bg1"/>
                </a:solidFill>
              </a:rPr>
              <a:t>qna.php</a:t>
            </a:r>
            <a:r>
              <a:rPr lang="sk-SK" dirty="0">
                <a:solidFill>
                  <a:schemeClr val="bg1"/>
                </a:solidFill>
              </a:rPr>
              <a:t> si na mieste, kde sme predtým volali funkciu </a:t>
            </a:r>
            <a:r>
              <a:rPr lang="sk-SK" dirty="0" err="1">
                <a:solidFill>
                  <a:schemeClr val="bg1"/>
                </a:solidFill>
              </a:rPr>
              <a:t>getQnA</a:t>
            </a:r>
            <a:r>
              <a:rPr lang="sk-SK" dirty="0">
                <a:solidFill>
                  <a:schemeClr val="bg1"/>
                </a:solidFill>
              </a:rPr>
              <a:t>(), si teraz voláme objekt (predtým </a:t>
            </a:r>
            <a:r>
              <a:rPr lang="sk-SK" dirty="0" err="1">
                <a:solidFill>
                  <a:schemeClr val="bg1"/>
                </a:solidFill>
              </a:rPr>
              <a:t>samozejme</a:t>
            </a:r>
            <a:r>
              <a:rPr lang="sk-SK" dirty="0">
                <a:solidFill>
                  <a:schemeClr val="bg1"/>
                </a:solidFill>
              </a:rPr>
              <a:t> nezabúdame volať triedu pomocou funkcie </a:t>
            </a:r>
            <a:r>
              <a:rPr lang="sk-SK" dirty="0" err="1">
                <a:solidFill>
                  <a:schemeClr val="bg1"/>
                </a:solidFill>
              </a:rPr>
              <a:t>include_once</a:t>
            </a:r>
            <a:r>
              <a:rPr lang="sk-SK" dirty="0">
                <a:solidFill>
                  <a:schemeClr val="bg1"/>
                </a:solidFill>
              </a:rPr>
              <a:t>() a použijeme aj volanie </a:t>
            </a:r>
            <a:r>
              <a:rPr lang="sk-SK" dirty="0" err="1">
                <a:solidFill>
                  <a:schemeClr val="bg1"/>
                </a:solidFill>
              </a:rPr>
              <a:t>namespace</a:t>
            </a:r>
            <a:r>
              <a:rPr lang="sk-SK" dirty="0">
                <a:solidFill>
                  <a:schemeClr val="bg1"/>
                </a:solidFill>
              </a:rPr>
              <a:t> </a:t>
            </a:r>
            <a:endParaRPr lang="sk-SK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473;p75"/>
          <p:cNvSpPr/>
          <p:nvPr/>
        </p:nvSpPr>
        <p:spPr>
          <a:xfrm>
            <a:off x="4386943" y="1027992"/>
            <a:ext cx="4381323" cy="362020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7" name="Google Shape;1464;p75"/>
          <p:cNvSpPr txBox="1"/>
          <p:nvPr/>
        </p:nvSpPr>
        <p:spPr>
          <a:xfrm>
            <a:off x="4463143" y="1132113"/>
            <a:ext cx="4215195" cy="35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Vytvorte metódu v triede 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QnA.php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, ktorá bude čítať otázky a odpovede z databázy, </a:t>
            </a:r>
            <a:endParaRPr lang="sk-SK" b="1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Tie budú viditeľné na podstránke 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qna.php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sk-SK" b="1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Tip: nezabudnite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zakomentovať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metódu, ktorá nám vytvára vkladanie otázok a odpovedí 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Bonusová úloha: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zabezpečte kontrolu vkladania otázok a odpovedí, teda aby sa 2x nevkladala tá istá otázka a odpoveď, ale iba nová otázka a odpoveď 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25400" indent="0" algn="just">
              <a:buClr>
                <a:schemeClr val="tx2">
                  <a:lumMod val="60000"/>
                  <a:lumOff val="40000"/>
                </a:schemeClr>
              </a:buClr>
            </a:pP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Google Shape;1463;p75"/>
          <p:cNvSpPr txBox="1">
            <a:spLocks noGrp="1"/>
          </p:cNvSpPr>
          <p:nvPr>
            <p:ph type="title"/>
          </p:nvPr>
        </p:nvSpPr>
        <p:spPr>
          <a:xfrm>
            <a:off x="5161145" y="403232"/>
            <a:ext cx="33188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/>
              <a:t>Povinná</a:t>
            </a:r>
            <a:r>
              <a:rPr lang="en-GB" sz="3200" dirty="0"/>
              <a:t> </a:t>
            </a:r>
            <a:r>
              <a:rPr lang="en-GB" sz="3200" dirty="0" err="1"/>
              <a:t>úloha</a:t>
            </a:r>
            <a:endParaRPr sz="3200" dirty="0"/>
          </a:p>
        </p:txBody>
      </p:sp>
      <p:sp>
        <p:nvSpPr>
          <p:cNvPr id="6" name="Google Shape;1473;p75"/>
          <p:cNvSpPr/>
          <p:nvPr/>
        </p:nvSpPr>
        <p:spPr>
          <a:xfrm>
            <a:off x="709872" y="702644"/>
            <a:ext cx="3188359" cy="308230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pic>
        <p:nvPicPr>
          <p:cNvPr id="8" name="Picture 2" descr="Homework Meme GIF - Homework Meme - Discover &amp; Share GIF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05" y="873703"/>
            <a:ext cx="2857081" cy="28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ok 8" descr="Obrázok, na ktorom je vták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33" y="3066904"/>
            <a:ext cx="2888343" cy="1785377"/>
          </a:xfrm>
          <a:prstGeom prst="rect">
            <a:avLst/>
          </a:prstGeom>
        </p:spPr>
      </p:pic>
      <p:grpSp>
        <p:nvGrpSpPr>
          <p:cNvPr id="10" name="Google Shape;1474;p75"/>
          <p:cNvGrpSpPr/>
          <p:nvPr/>
        </p:nvGrpSpPr>
        <p:grpSpPr>
          <a:xfrm>
            <a:off x="621962" y="759442"/>
            <a:ext cx="2650583" cy="228521"/>
            <a:chOff x="1213361" y="575225"/>
            <a:chExt cx="5184050" cy="412450"/>
          </a:xfrm>
        </p:grpSpPr>
        <p:sp>
          <p:nvSpPr>
            <p:cNvPr id="11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" name="Google Shape;1474;p75"/>
          <p:cNvGrpSpPr/>
          <p:nvPr/>
        </p:nvGrpSpPr>
        <p:grpSpPr>
          <a:xfrm>
            <a:off x="4289424" y="1105261"/>
            <a:ext cx="2650583" cy="228521"/>
            <a:chOff x="1213361" y="575225"/>
            <a:chExt cx="5184050" cy="412450"/>
          </a:xfrm>
        </p:grpSpPr>
        <p:sp>
          <p:nvSpPr>
            <p:cNvPr id="18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p115"/>
          <p:cNvSpPr txBox="1">
            <a:spLocks noGrp="1"/>
          </p:cNvSpPr>
          <p:nvPr>
            <p:ph type="title"/>
          </p:nvPr>
        </p:nvSpPr>
        <p:spPr>
          <a:xfrm>
            <a:off x="2182834" y="2753375"/>
            <a:ext cx="5435544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Ďakujem</a:t>
            </a:r>
            <a:r>
              <a:rPr lang="en-GB" dirty="0"/>
              <a:t> za </a:t>
            </a:r>
            <a:r>
              <a:rPr lang="en-GB" dirty="0" err="1"/>
              <a:t>pozornosť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3800" name="Google Shape;3800;p11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1" name="Google Shape;3801;p11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2" name="Google Shape;3802;p11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3" name="Google Shape;3803;p11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4" name="Google Shape;3804;p115"/>
          <p:cNvSpPr/>
          <p:nvPr/>
        </p:nvSpPr>
        <p:spPr>
          <a:xfrm>
            <a:off x="1716021" y="5461903"/>
            <a:ext cx="95381" cy="87185"/>
          </a:xfrm>
          <a:custGeom>
            <a:avLst/>
            <a:gdLst/>
            <a:ahLst/>
            <a:cxnLst/>
            <a:rect l="l" t="t" r="r" b="b"/>
            <a:pathLst>
              <a:path w="3561" h="3255" extrusionOk="0">
                <a:moveTo>
                  <a:pt x="430" y="1"/>
                </a:moveTo>
                <a:cubicBezTo>
                  <a:pt x="194" y="1"/>
                  <a:pt x="0" y="279"/>
                  <a:pt x="215" y="458"/>
                </a:cubicBezTo>
                <a:cubicBezTo>
                  <a:pt x="1242" y="1257"/>
                  <a:pt x="2155" y="2170"/>
                  <a:pt x="2977" y="3152"/>
                </a:cubicBezTo>
                <a:cubicBezTo>
                  <a:pt x="3033" y="3224"/>
                  <a:pt x="3100" y="3255"/>
                  <a:pt x="3166" y="3255"/>
                </a:cubicBezTo>
                <a:cubicBezTo>
                  <a:pt x="3369" y="3255"/>
                  <a:pt x="3560" y="2970"/>
                  <a:pt x="3388" y="2764"/>
                </a:cubicBezTo>
                <a:cubicBezTo>
                  <a:pt x="2566" y="1759"/>
                  <a:pt x="1630" y="869"/>
                  <a:pt x="626" y="70"/>
                </a:cubicBezTo>
                <a:cubicBezTo>
                  <a:pt x="563" y="21"/>
                  <a:pt x="495" y="1"/>
                  <a:pt x="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9000"/>
              </a:schemeClr>
            </a:outerShdw>
            <a:reflection stA="1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805" name="Google Shape;3805;p115"/>
          <p:cNvGrpSpPr/>
          <p:nvPr/>
        </p:nvGrpSpPr>
        <p:grpSpPr>
          <a:xfrm>
            <a:off x="1174307" y="3130680"/>
            <a:ext cx="637081" cy="1133514"/>
            <a:chOff x="1609282" y="5092055"/>
            <a:chExt cx="637081" cy="1133514"/>
          </a:xfrm>
        </p:grpSpPr>
        <p:sp>
          <p:nvSpPr>
            <p:cNvPr id="3806" name="Google Shape;3806;p115"/>
            <p:cNvSpPr/>
            <p:nvPr/>
          </p:nvSpPr>
          <p:spPr>
            <a:xfrm>
              <a:off x="1609282" y="5092055"/>
              <a:ext cx="375847" cy="809523"/>
            </a:xfrm>
            <a:custGeom>
              <a:avLst/>
              <a:gdLst/>
              <a:ahLst/>
              <a:cxnLst/>
              <a:rect l="l" t="t" r="r" b="b"/>
              <a:pathLst>
                <a:path w="14032" h="30223" extrusionOk="0">
                  <a:moveTo>
                    <a:pt x="8091" y="0"/>
                  </a:moveTo>
                  <a:cubicBezTo>
                    <a:pt x="7784" y="0"/>
                    <a:pt x="7471" y="83"/>
                    <a:pt x="7168" y="274"/>
                  </a:cubicBezTo>
                  <a:cubicBezTo>
                    <a:pt x="5638" y="1210"/>
                    <a:pt x="6529" y="2922"/>
                    <a:pt x="5935" y="4223"/>
                  </a:cubicBezTo>
                  <a:cubicBezTo>
                    <a:pt x="5387" y="5433"/>
                    <a:pt x="3767" y="5958"/>
                    <a:pt x="3379" y="7259"/>
                  </a:cubicBezTo>
                  <a:cubicBezTo>
                    <a:pt x="2922" y="8742"/>
                    <a:pt x="3767" y="10386"/>
                    <a:pt x="3538" y="11892"/>
                  </a:cubicBezTo>
                  <a:cubicBezTo>
                    <a:pt x="3401" y="12851"/>
                    <a:pt x="2854" y="13513"/>
                    <a:pt x="2100" y="14175"/>
                  </a:cubicBezTo>
                  <a:cubicBezTo>
                    <a:pt x="1598" y="14631"/>
                    <a:pt x="1119" y="15088"/>
                    <a:pt x="913" y="15704"/>
                  </a:cubicBezTo>
                  <a:cubicBezTo>
                    <a:pt x="388" y="17256"/>
                    <a:pt x="1575" y="18831"/>
                    <a:pt x="2374" y="20224"/>
                  </a:cubicBezTo>
                  <a:cubicBezTo>
                    <a:pt x="2854" y="21068"/>
                    <a:pt x="3310" y="22141"/>
                    <a:pt x="3036" y="23031"/>
                  </a:cubicBezTo>
                  <a:cubicBezTo>
                    <a:pt x="2740" y="23944"/>
                    <a:pt x="1712" y="24195"/>
                    <a:pt x="1005" y="24789"/>
                  </a:cubicBezTo>
                  <a:cubicBezTo>
                    <a:pt x="0" y="25610"/>
                    <a:pt x="137" y="27025"/>
                    <a:pt x="959" y="28030"/>
                  </a:cubicBezTo>
                  <a:cubicBezTo>
                    <a:pt x="1370" y="28532"/>
                    <a:pt x="1918" y="28920"/>
                    <a:pt x="2511" y="29171"/>
                  </a:cubicBezTo>
                  <a:cubicBezTo>
                    <a:pt x="3744" y="29924"/>
                    <a:pt x="5273" y="30153"/>
                    <a:pt x="6711" y="30198"/>
                  </a:cubicBezTo>
                  <a:cubicBezTo>
                    <a:pt x="7052" y="30213"/>
                    <a:pt x="7425" y="30223"/>
                    <a:pt x="7817" y="30223"/>
                  </a:cubicBezTo>
                  <a:cubicBezTo>
                    <a:pt x="10496" y="30223"/>
                    <a:pt x="14032" y="29751"/>
                    <a:pt x="13833" y="27003"/>
                  </a:cubicBezTo>
                  <a:cubicBezTo>
                    <a:pt x="13741" y="25747"/>
                    <a:pt x="12532" y="24789"/>
                    <a:pt x="12166" y="23625"/>
                  </a:cubicBezTo>
                  <a:cubicBezTo>
                    <a:pt x="11915" y="22803"/>
                    <a:pt x="12417" y="22232"/>
                    <a:pt x="12691" y="21502"/>
                  </a:cubicBezTo>
                  <a:cubicBezTo>
                    <a:pt x="12920" y="20954"/>
                    <a:pt x="12920" y="20361"/>
                    <a:pt x="12691" y="19767"/>
                  </a:cubicBezTo>
                  <a:cubicBezTo>
                    <a:pt x="12258" y="18626"/>
                    <a:pt x="11094" y="17644"/>
                    <a:pt x="10911" y="16457"/>
                  </a:cubicBezTo>
                  <a:cubicBezTo>
                    <a:pt x="10706" y="15019"/>
                    <a:pt x="12326" y="14061"/>
                    <a:pt x="12851" y="12851"/>
                  </a:cubicBezTo>
                  <a:cubicBezTo>
                    <a:pt x="13330" y="11733"/>
                    <a:pt x="12851" y="10591"/>
                    <a:pt x="12189" y="9541"/>
                  </a:cubicBezTo>
                  <a:cubicBezTo>
                    <a:pt x="11847" y="8971"/>
                    <a:pt x="11436" y="8400"/>
                    <a:pt x="11162" y="7784"/>
                  </a:cubicBezTo>
                  <a:cubicBezTo>
                    <a:pt x="10728" y="6916"/>
                    <a:pt x="10820" y="6095"/>
                    <a:pt x="10979" y="5227"/>
                  </a:cubicBezTo>
                  <a:cubicBezTo>
                    <a:pt x="11276" y="3789"/>
                    <a:pt x="11116" y="2397"/>
                    <a:pt x="10066" y="1119"/>
                  </a:cubicBezTo>
                  <a:cubicBezTo>
                    <a:pt x="9579" y="502"/>
                    <a:pt x="8850" y="0"/>
                    <a:pt x="8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7" name="Google Shape;3807;p115"/>
            <p:cNvSpPr/>
            <p:nvPr/>
          </p:nvSpPr>
          <p:spPr>
            <a:xfrm>
              <a:off x="1792706" y="5358459"/>
              <a:ext cx="15294" cy="836549"/>
            </a:xfrm>
            <a:custGeom>
              <a:avLst/>
              <a:gdLst/>
              <a:ahLst/>
              <a:cxnLst/>
              <a:rect l="l" t="t" r="r" b="b"/>
              <a:pathLst>
                <a:path w="571" h="31232" extrusionOk="0">
                  <a:moveTo>
                    <a:pt x="285" y="0"/>
                  </a:moveTo>
                  <a:cubicBezTo>
                    <a:pt x="143" y="0"/>
                    <a:pt x="0" y="86"/>
                    <a:pt x="0" y="257"/>
                  </a:cubicBezTo>
                  <a:lnTo>
                    <a:pt x="0" y="30957"/>
                  </a:lnTo>
                  <a:cubicBezTo>
                    <a:pt x="0" y="31140"/>
                    <a:pt x="143" y="31231"/>
                    <a:pt x="285" y="31231"/>
                  </a:cubicBezTo>
                  <a:cubicBezTo>
                    <a:pt x="428" y="31231"/>
                    <a:pt x="571" y="31140"/>
                    <a:pt x="571" y="30957"/>
                  </a:cubicBezTo>
                  <a:lnTo>
                    <a:pt x="571" y="257"/>
                  </a:lnTo>
                  <a:cubicBezTo>
                    <a:pt x="571" y="86"/>
                    <a:pt x="42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8" name="Google Shape;3808;p115"/>
            <p:cNvSpPr/>
            <p:nvPr/>
          </p:nvSpPr>
          <p:spPr>
            <a:xfrm>
              <a:off x="1680343" y="5754663"/>
              <a:ext cx="127925" cy="94337"/>
            </a:xfrm>
            <a:custGeom>
              <a:avLst/>
              <a:gdLst/>
              <a:ahLst/>
              <a:cxnLst/>
              <a:rect l="l" t="t" r="r" b="b"/>
              <a:pathLst>
                <a:path w="4776" h="3522" extrusionOk="0">
                  <a:moveTo>
                    <a:pt x="373" y="1"/>
                  </a:moveTo>
                  <a:cubicBezTo>
                    <a:pt x="147" y="1"/>
                    <a:pt x="0" y="359"/>
                    <a:pt x="246" y="530"/>
                  </a:cubicBezTo>
                  <a:cubicBezTo>
                    <a:pt x="1616" y="1420"/>
                    <a:pt x="2940" y="2379"/>
                    <a:pt x="4172" y="3452"/>
                  </a:cubicBezTo>
                  <a:cubicBezTo>
                    <a:pt x="4231" y="3500"/>
                    <a:pt x="4295" y="3521"/>
                    <a:pt x="4356" y="3521"/>
                  </a:cubicBezTo>
                  <a:cubicBezTo>
                    <a:pt x="4582" y="3521"/>
                    <a:pt x="4776" y="3243"/>
                    <a:pt x="4560" y="3064"/>
                  </a:cubicBezTo>
                  <a:cubicBezTo>
                    <a:pt x="3282" y="1968"/>
                    <a:pt x="1935" y="964"/>
                    <a:pt x="520" y="51"/>
                  </a:cubicBezTo>
                  <a:cubicBezTo>
                    <a:pt x="470" y="16"/>
                    <a:pt x="42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9" name="Google Shape;3809;p115"/>
            <p:cNvSpPr/>
            <p:nvPr/>
          </p:nvSpPr>
          <p:spPr>
            <a:xfrm>
              <a:off x="1792465" y="5593122"/>
              <a:ext cx="103203" cy="111185"/>
            </a:xfrm>
            <a:custGeom>
              <a:avLst/>
              <a:gdLst/>
              <a:ahLst/>
              <a:cxnLst/>
              <a:rect l="l" t="t" r="r" b="b"/>
              <a:pathLst>
                <a:path w="3853" h="4151" extrusionOk="0">
                  <a:moveTo>
                    <a:pt x="3430" y="0"/>
                  </a:moveTo>
                  <a:cubicBezTo>
                    <a:pt x="3368" y="0"/>
                    <a:pt x="3305" y="23"/>
                    <a:pt x="3250" y="79"/>
                  </a:cubicBezTo>
                  <a:cubicBezTo>
                    <a:pt x="2086" y="1197"/>
                    <a:pt x="1059" y="2430"/>
                    <a:pt x="146" y="3731"/>
                  </a:cubicBezTo>
                  <a:cubicBezTo>
                    <a:pt x="1" y="3940"/>
                    <a:pt x="198" y="4150"/>
                    <a:pt x="398" y="4150"/>
                  </a:cubicBezTo>
                  <a:cubicBezTo>
                    <a:pt x="482" y="4150"/>
                    <a:pt x="565" y="4114"/>
                    <a:pt x="625" y="4027"/>
                  </a:cubicBezTo>
                  <a:cubicBezTo>
                    <a:pt x="1516" y="2749"/>
                    <a:pt x="2520" y="1562"/>
                    <a:pt x="3638" y="489"/>
                  </a:cubicBezTo>
                  <a:cubicBezTo>
                    <a:pt x="3852" y="293"/>
                    <a:pt x="3649" y="0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0" name="Google Shape;3810;p115"/>
            <p:cNvSpPr/>
            <p:nvPr/>
          </p:nvSpPr>
          <p:spPr>
            <a:xfrm>
              <a:off x="1724833" y="6087359"/>
              <a:ext cx="147987" cy="138211"/>
            </a:xfrm>
            <a:custGeom>
              <a:avLst/>
              <a:gdLst/>
              <a:ahLst/>
              <a:cxnLst/>
              <a:rect l="l" t="t" r="r" b="b"/>
              <a:pathLst>
                <a:path w="5525" h="5160" extrusionOk="0">
                  <a:moveTo>
                    <a:pt x="0" y="1"/>
                  </a:moveTo>
                  <a:lnTo>
                    <a:pt x="731" y="5159"/>
                  </a:lnTo>
                  <a:lnTo>
                    <a:pt x="4680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1" name="Google Shape;3811;p115"/>
            <p:cNvSpPr/>
            <p:nvPr/>
          </p:nvSpPr>
          <p:spPr>
            <a:xfrm>
              <a:off x="1970023" y="5384574"/>
              <a:ext cx="276341" cy="595136"/>
            </a:xfrm>
            <a:custGeom>
              <a:avLst/>
              <a:gdLst/>
              <a:ahLst/>
              <a:cxnLst/>
              <a:rect l="l" t="t" r="r" b="b"/>
              <a:pathLst>
                <a:path w="10317" h="22219" extrusionOk="0">
                  <a:moveTo>
                    <a:pt x="4384" y="0"/>
                  </a:moveTo>
                  <a:cubicBezTo>
                    <a:pt x="3826" y="0"/>
                    <a:pt x="3280" y="371"/>
                    <a:pt x="2921" y="812"/>
                  </a:cubicBezTo>
                  <a:cubicBezTo>
                    <a:pt x="2145" y="1770"/>
                    <a:pt x="2031" y="2797"/>
                    <a:pt x="2259" y="3847"/>
                  </a:cubicBezTo>
                  <a:cubicBezTo>
                    <a:pt x="2373" y="4486"/>
                    <a:pt x="2442" y="5080"/>
                    <a:pt x="2122" y="5719"/>
                  </a:cubicBezTo>
                  <a:cubicBezTo>
                    <a:pt x="1917" y="6175"/>
                    <a:pt x="1620" y="6586"/>
                    <a:pt x="1369" y="7020"/>
                  </a:cubicBezTo>
                  <a:cubicBezTo>
                    <a:pt x="890" y="7796"/>
                    <a:pt x="524" y="8618"/>
                    <a:pt x="867" y="9440"/>
                  </a:cubicBezTo>
                  <a:cubicBezTo>
                    <a:pt x="1255" y="10330"/>
                    <a:pt x="2442" y="11037"/>
                    <a:pt x="2305" y="12087"/>
                  </a:cubicBezTo>
                  <a:cubicBezTo>
                    <a:pt x="2168" y="12977"/>
                    <a:pt x="1323" y="13685"/>
                    <a:pt x="1004" y="14530"/>
                  </a:cubicBezTo>
                  <a:cubicBezTo>
                    <a:pt x="844" y="14963"/>
                    <a:pt x="821" y="15397"/>
                    <a:pt x="1004" y="15808"/>
                  </a:cubicBezTo>
                  <a:cubicBezTo>
                    <a:pt x="1209" y="16333"/>
                    <a:pt x="1574" y="16744"/>
                    <a:pt x="1392" y="17360"/>
                  </a:cubicBezTo>
                  <a:cubicBezTo>
                    <a:pt x="1118" y="18227"/>
                    <a:pt x="228" y="18912"/>
                    <a:pt x="159" y="19848"/>
                  </a:cubicBezTo>
                  <a:cubicBezTo>
                    <a:pt x="0" y="21855"/>
                    <a:pt x="2594" y="22219"/>
                    <a:pt x="4563" y="22219"/>
                  </a:cubicBezTo>
                  <a:cubicBezTo>
                    <a:pt x="4854" y="22219"/>
                    <a:pt x="5133" y="22211"/>
                    <a:pt x="5386" y="22199"/>
                  </a:cubicBezTo>
                  <a:cubicBezTo>
                    <a:pt x="6436" y="22153"/>
                    <a:pt x="7577" y="21993"/>
                    <a:pt x="8468" y="21446"/>
                  </a:cubicBezTo>
                  <a:cubicBezTo>
                    <a:pt x="8901" y="21240"/>
                    <a:pt x="9312" y="20966"/>
                    <a:pt x="9609" y="20601"/>
                  </a:cubicBezTo>
                  <a:cubicBezTo>
                    <a:pt x="10225" y="19848"/>
                    <a:pt x="10316" y="18821"/>
                    <a:pt x="9586" y="18204"/>
                  </a:cubicBezTo>
                  <a:cubicBezTo>
                    <a:pt x="9061" y="17771"/>
                    <a:pt x="8308" y="17588"/>
                    <a:pt x="8102" y="16926"/>
                  </a:cubicBezTo>
                  <a:cubicBezTo>
                    <a:pt x="7874" y="16264"/>
                    <a:pt x="8217" y="15488"/>
                    <a:pt x="8582" y="14849"/>
                  </a:cubicBezTo>
                  <a:cubicBezTo>
                    <a:pt x="9152" y="13845"/>
                    <a:pt x="10043" y="12681"/>
                    <a:pt x="9655" y="11539"/>
                  </a:cubicBezTo>
                  <a:cubicBezTo>
                    <a:pt x="9495" y="11083"/>
                    <a:pt x="9130" y="10741"/>
                    <a:pt x="8764" y="10421"/>
                  </a:cubicBezTo>
                  <a:cubicBezTo>
                    <a:pt x="8239" y="9919"/>
                    <a:pt x="7828" y="9462"/>
                    <a:pt x="7714" y="8755"/>
                  </a:cubicBezTo>
                  <a:cubicBezTo>
                    <a:pt x="7555" y="7636"/>
                    <a:pt x="8171" y="6427"/>
                    <a:pt x="7851" y="5331"/>
                  </a:cubicBezTo>
                  <a:cubicBezTo>
                    <a:pt x="7555" y="4395"/>
                    <a:pt x="6368" y="4007"/>
                    <a:pt x="5957" y="3117"/>
                  </a:cubicBezTo>
                  <a:cubicBezTo>
                    <a:pt x="5523" y="2158"/>
                    <a:pt x="6162" y="880"/>
                    <a:pt x="5044" y="195"/>
                  </a:cubicBezTo>
                  <a:cubicBezTo>
                    <a:pt x="4829" y="59"/>
                    <a:pt x="4606" y="0"/>
                    <a:pt x="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2" name="Google Shape;3812;p115"/>
            <p:cNvSpPr/>
            <p:nvPr/>
          </p:nvSpPr>
          <p:spPr>
            <a:xfrm>
              <a:off x="2100225" y="5580400"/>
              <a:ext cx="11035" cy="614609"/>
            </a:xfrm>
            <a:custGeom>
              <a:avLst/>
              <a:gdLst/>
              <a:ahLst/>
              <a:cxnLst/>
              <a:rect l="l" t="t" r="r" b="b"/>
              <a:pathLst>
                <a:path w="412" h="22946" extrusionOk="0">
                  <a:moveTo>
                    <a:pt x="206" y="0"/>
                  </a:moveTo>
                  <a:cubicBezTo>
                    <a:pt x="103" y="0"/>
                    <a:pt x="0" y="63"/>
                    <a:pt x="0" y="188"/>
                  </a:cubicBezTo>
                  <a:lnTo>
                    <a:pt x="0" y="22740"/>
                  </a:lnTo>
                  <a:cubicBezTo>
                    <a:pt x="0" y="22877"/>
                    <a:pt x="103" y="22945"/>
                    <a:pt x="206" y="22945"/>
                  </a:cubicBezTo>
                  <a:cubicBezTo>
                    <a:pt x="308" y="22945"/>
                    <a:pt x="411" y="22877"/>
                    <a:pt x="411" y="22740"/>
                  </a:cubicBezTo>
                  <a:lnTo>
                    <a:pt x="411" y="188"/>
                  </a:lnTo>
                  <a:cubicBezTo>
                    <a:pt x="411" y="63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3" name="Google Shape;3813;p115"/>
            <p:cNvSpPr/>
            <p:nvPr/>
          </p:nvSpPr>
          <p:spPr>
            <a:xfrm>
              <a:off x="2100144" y="5871311"/>
              <a:ext cx="94497" cy="69427"/>
            </a:xfrm>
            <a:custGeom>
              <a:avLst/>
              <a:gdLst/>
              <a:ahLst/>
              <a:cxnLst/>
              <a:rect l="l" t="t" r="r" b="b"/>
              <a:pathLst>
                <a:path w="3528" h="2592" extrusionOk="0">
                  <a:moveTo>
                    <a:pt x="3237" y="1"/>
                  </a:moveTo>
                  <a:cubicBezTo>
                    <a:pt x="3203" y="1"/>
                    <a:pt x="3167" y="10"/>
                    <a:pt x="3130" y="32"/>
                  </a:cubicBezTo>
                  <a:cubicBezTo>
                    <a:pt x="2080" y="717"/>
                    <a:pt x="1099" y="1448"/>
                    <a:pt x="163" y="2246"/>
                  </a:cubicBezTo>
                  <a:cubicBezTo>
                    <a:pt x="1" y="2390"/>
                    <a:pt x="151" y="2591"/>
                    <a:pt x="312" y="2591"/>
                  </a:cubicBezTo>
                  <a:cubicBezTo>
                    <a:pt x="355" y="2591"/>
                    <a:pt x="398" y="2577"/>
                    <a:pt x="437" y="2543"/>
                  </a:cubicBezTo>
                  <a:cubicBezTo>
                    <a:pt x="1350" y="1767"/>
                    <a:pt x="2331" y="1037"/>
                    <a:pt x="3336" y="398"/>
                  </a:cubicBezTo>
                  <a:cubicBezTo>
                    <a:pt x="3527" y="264"/>
                    <a:pt x="3413" y="1"/>
                    <a:pt x="3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4" name="Google Shape;3814;p115"/>
            <p:cNvSpPr/>
            <p:nvPr/>
          </p:nvSpPr>
          <p:spPr>
            <a:xfrm>
              <a:off x="2036021" y="5752627"/>
              <a:ext cx="75748" cy="81882"/>
            </a:xfrm>
            <a:custGeom>
              <a:avLst/>
              <a:gdLst/>
              <a:ahLst/>
              <a:cxnLst/>
              <a:rect l="l" t="t" r="r" b="b"/>
              <a:pathLst>
                <a:path w="2828" h="3057" extrusionOk="0">
                  <a:moveTo>
                    <a:pt x="303" y="1"/>
                  </a:moveTo>
                  <a:cubicBezTo>
                    <a:pt x="145" y="1"/>
                    <a:pt x="0" y="213"/>
                    <a:pt x="160" y="355"/>
                  </a:cubicBezTo>
                  <a:cubicBezTo>
                    <a:pt x="982" y="1154"/>
                    <a:pt x="1712" y="2021"/>
                    <a:pt x="2374" y="2957"/>
                  </a:cubicBezTo>
                  <a:cubicBezTo>
                    <a:pt x="2417" y="3027"/>
                    <a:pt x="2480" y="3056"/>
                    <a:pt x="2544" y="3056"/>
                  </a:cubicBezTo>
                  <a:cubicBezTo>
                    <a:pt x="2687" y="3056"/>
                    <a:pt x="2827" y="2909"/>
                    <a:pt x="2717" y="2752"/>
                  </a:cubicBezTo>
                  <a:cubicBezTo>
                    <a:pt x="2055" y="1793"/>
                    <a:pt x="1302" y="880"/>
                    <a:pt x="434" y="58"/>
                  </a:cubicBezTo>
                  <a:cubicBezTo>
                    <a:pt x="394" y="18"/>
                    <a:pt x="348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5" name="Google Shape;3815;p115"/>
            <p:cNvSpPr/>
            <p:nvPr/>
          </p:nvSpPr>
          <p:spPr>
            <a:xfrm>
              <a:off x="2098189" y="5656335"/>
              <a:ext cx="70043" cy="64257"/>
            </a:xfrm>
            <a:custGeom>
              <a:avLst/>
              <a:gdLst/>
              <a:ahLst/>
              <a:cxnLst/>
              <a:rect l="l" t="t" r="r" b="b"/>
              <a:pathLst>
                <a:path w="2615" h="2399" extrusionOk="0">
                  <a:moveTo>
                    <a:pt x="2284" y="1"/>
                  </a:moveTo>
                  <a:cubicBezTo>
                    <a:pt x="2240" y="1"/>
                    <a:pt x="2195" y="15"/>
                    <a:pt x="2153" y="47"/>
                  </a:cubicBezTo>
                  <a:cubicBezTo>
                    <a:pt x="1400" y="640"/>
                    <a:pt x="738" y="1302"/>
                    <a:pt x="122" y="2033"/>
                  </a:cubicBezTo>
                  <a:cubicBezTo>
                    <a:pt x="0" y="2189"/>
                    <a:pt x="130" y="2399"/>
                    <a:pt x="280" y="2399"/>
                  </a:cubicBezTo>
                  <a:cubicBezTo>
                    <a:pt x="326" y="2399"/>
                    <a:pt x="375" y="2378"/>
                    <a:pt x="419" y="2329"/>
                  </a:cubicBezTo>
                  <a:cubicBezTo>
                    <a:pt x="1012" y="1599"/>
                    <a:pt x="1697" y="937"/>
                    <a:pt x="2450" y="343"/>
                  </a:cubicBezTo>
                  <a:cubicBezTo>
                    <a:pt x="2614" y="216"/>
                    <a:pt x="2458" y="1"/>
                    <a:pt x="2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6" name="Google Shape;3816;p115"/>
            <p:cNvSpPr/>
            <p:nvPr/>
          </p:nvSpPr>
          <p:spPr>
            <a:xfrm>
              <a:off x="2036021" y="6087359"/>
              <a:ext cx="147987" cy="138211"/>
            </a:xfrm>
            <a:custGeom>
              <a:avLst/>
              <a:gdLst/>
              <a:ahLst/>
              <a:cxnLst/>
              <a:rect l="l" t="t" r="r" b="b"/>
              <a:pathLst>
                <a:path w="5525" h="5160" extrusionOk="0">
                  <a:moveTo>
                    <a:pt x="1" y="1"/>
                  </a:moveTo>
                  <a:lnTo>
                    <a:pt x="731" y="5159"/>
                  </a:lnTo>
                  <a:lnTo>
                    <a:pt x="4703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17" name="Google Shape;3817;p115"/>
          <p:cNvGrpSpPr/>
          <p:nvPr/>
        </p:nvGrpSpPr>
        <p:grpSpPr>
          <a:xfrm>
            <a:off x="1058419" y="1214304"/>
            <a:ext cx="1675804" cy="560664"/>
            <a:chOff x="1326219" y="4083279"/>
            <a:chExt cx="1675804" cy="560664"/>
          </a:xfrm>
        </p:grpSpPr>
        <p:sp>
          <p:nvSpPr>
            <p:cNvPr id="3818" name="Google Shape;3818;p115"/>
            <p:cNvSpPr/>
            <p:nvPr/>
          </p:nvSpPr>
          <p:spPr>
            <a:xfrm>
              <a:off x="1940024" y="4130367"/>
              <a:ext cx="978242" cy="44651"/>
            </a:xfrm>
            <a:custGeom>
              <a:avLst/>
              <a:gdLst/>
              <a:ahLst/>
              <a:cxnLst/>
              <a:rect l="l" t="t" r="r" b="b"/>
              <a:pathLst>
                <a:path w="36522" h="1667" extrusionOk="0">
                  <a:moveTo>
                    <a:pt x="1" y="0"/>
                  </a:moveTo>
                  <a:lnTo>
                    <a:pt x="1" y="1666"/>
                  </a:lnTo>
                  <a:lnTo>
                    <a:pt x="36521" y="1666"/>
                  </a:lnTo>
                  <a:lnTo>
                    <a:pt x="365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9" name="Google Shape;3819;p115"/>
            <p:cNvSpPr/>
            <p:nvPr/>
          </p:nvSpPr>
          <p:spPr>
            <a:xfrm>
              <a:off x="1940024" y="4130367"/>
              <a:ext cx="429230" cy="44651"/>
            </a:xfrm>
            <a:custGeom>
              <a:avLst/>
              <a:gdLst/>
              <a:ahLst/>
              <a:cxnLst/>
              <a:rect l="l" t="t" r="r" b="b"/>
              <a:pathLst>
                <a:path w="16025" h="1667" extrusionOk="0">
                  <a:moveTo>
                    <a:pt x="16024" y="1666"/>
                  </a:moveTo>
                  <a:lnTo>
                    <a:pt x="1" y="1666"/>
                  </a:lnTo>
                  <a:lnTo>
                    <a:pt x="1" y="0"/>
                  </a:lnTo>
                  <a:lnTo>
                    <a:pt x="16024" y="0"/>
                  </a:lnTo>
                  <a:close/>
                </a:path>
              </a:pathLst>
            </a:custGeom>
            <a:solidFill>
              <a:srgbClr val="FF957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0" name="Google Shape;3820;p115"/>
            <p:cNvSpPr/>
            <p:nvPr/>
          </p:nvSpPr>
          <p:spPr>
            <a:xfrm>
              <a:off x="1326219" y="4083279"/>
              <a:ext cx="1675804" cy="560664"/>
            </a:xfrm>
            <a:custGeom>
              <a:avLst/>
              <a:gdLst/>
              <a:ahLst/>
              <a:cxnLst/>
              <a:rect l="l" t="t" r="r" b="b"/>
              <a:pathLst>
                <a:path w="62565" h="20932" extrusionOk="0">
                  <a:moveTo>
                    <a:pt x="60647" y="20931"/>
                  </a:moveTo>
                  <a:lnTo>
                    <a:pt x="1895" y="20931"/>
                  </a:lnTo>
                  <a:cubicBezTo>
                    <a:pt x="845" y="20931"/>
                    <a:pt x="0" y="20064"/>
                    <a:pt x="0" y="19014"/>
                  </a:cubicBezTo>
                  <a:lnTo>
                    <a:pt x="0" y="1895"/>
                  </a:lnTo>
                  <a:cubicBezTo>
                    <a:pt x="0" y="845"/>
                    <a:pt x="845" y="1"/>
                    <a:pt x="1895" y="1"/>
                  </a:cubicBezTo>
                  <a:lnTo>
                    <a:pt x="60647" y="1"/>
                  </a:lnTo>
                  <a:cubicBezTo>
                    <a:pt x="61720" y="1"/>
                    <a:pt x="62565" y="845"/>
                    <a:pt x="62565" y="1895"/>
                  </a:cubicBezTo>
                  <a:lnTo>
                    <a:pt x="62565" y="19014"/>
                  </a:lnTo>
                  <a:cubicBezTo>
                    <a:pt x="62565" y="20064"/>
                    <a:pt x="61720" y="20931"/>
                    <a:pt x="60647" y="209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21" name="Google Shape;3821;p115"/>
            <p:cNvGrpSpPr/>
            <p:nvPr/>
          </p:nvGrpSpPr>
          <p:grpSpPr>
            <a:xfrm rot="-5400000">
              <a:off x="1429967" y="4141212"/>
              <a:ext cx="445036" cy="445036"/>
              <a:chOff x="5289166" y="402821"/>
              <a:chExt cx="801000" cy="801000"/>
            </a:xfrm>
          </p:grpSpPr>
          <p:sp>
            <p:nvSpPr>
              <p:cNvPr id="3822" name="Google Shape;3822;p115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3" name="Google Shape;3823;p115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824" name="Google Shape;3824;p115"/>
            <p:cNvSpPr/>
            <p:nvPr/>
          </p:nvSpPr>
          <p:spPr>
            <a:xfrm>
              <a:off x="1985135" y="4199068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115"/>
            <p:cNvSpPr/>
            <p:nvPr/>
          </p:nvSpPr>
          <p:spPr>
            <a:xfrm>
              <a:off x="1985135" y="4329830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115"/>
            <p:cNvSpPr/>
            <p:nvPr/>
          </p:nvSpPr>
          <p:spPr>
            <a:xfrm>
              <a:off x="1985135" y="4460593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29" name="Google Shape;3829;p115"/>
          <p:cNvGrpSpPr/>
          <p:nvPr/>
        </p:nvGrpSpPr>
        <p:grpSpPr>
          <a:xfrm>
            <a:off x="1811389" y="1552434"/>
            <a:ext cx="1074309" cy="356822"/>
            <a:chOff x="1725115" y="1291147"/>
            <a:chExt cx="519090" cy="172403"/>
          </a:xfrm>
        </p:grpSpPr>
        <p:sp>
          <p:nvSpPr>
            <p:cNvPr id="3830" name="Google Shape;3830;p115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115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115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33" name="Google Shape;3833;p115"/>
          <p:cNvGrpSpPr/>
          <p:nvPr/>
        </p:nvGrpSpPr>
        <p:grpSpPr>
          <a:xfrm>
            <a:off x="7442631" y="2616366"/>
            <a:ext cx="606268" cy="384783"/>
            <a:chOff x="1779700" y="2799700"/>
            <a:chExt cx="835425" cy="530150"/>
          </a:xfrm>
        </p:grpSpPr>
        <p:sp>
          <p:nvSpPr>
            <p:cNvPr id="3834" name="Google Shape;3834;p115"/>
            <p:cNvSpPr/>
            <p:nvPr/>
          </p:nvSpPr>
          <p:spPr>
            <a:xfrm>
              <a:off x="1779700" y="2799700"/>
              <a:ext cx="835425" cy="530150"/>
            </a:xfrm>
            <a:custGeom>
              <a:avLst/>
              <a:gdLst/>
              <a:ahLst/>
              <a:cxnLst/>
              <a:rect l="l" t="t" r="r" b="b"/>
              <a:pathLst>
                <a:path w="33417" h="21206" extrusionOk="0">
                  <a:moveTo>
                    <a:pt x="3835" y="1"/>
                  </a:moveTo>
                  <a:cubicBezTo>
                    <a:pt x="1713" y="1"/>
                    <a:pt x="1" y="1736"/>
                    <a:pt x="1" y="3836"/>
                  </a:cubicBezTo>
                  <a:lnTo>
                    <a:pt x="1" y="17371"/>
                  </a:lnTo>
                  <a:cubicBezTo>
                    <a:pt x="1" y="19494"/>
                    <a:pt x="1713" y="21206"/>
                    <a:pt x="3835" y="21206"/>
                  </a:cubicBezTo>
                  <a:lnTo>
                    <a:pt x="29582" y="21206"/>
                  </a:lnTo>
                  <a:cubicBezTo>
                    <a:pt x="31705" y="21206"/>
                    <a:pt x="33417" y="19494"/>
                    <a:pt x="33417" y="17371"/>
                  </a:cubicBezTo>
                  <a:lnTo>
                    <a:pt x="33417" y="3836"/>
                  </a:lnTo>
                  <a:cubicBezTo>
                    <a:pt x="33417" y="1736"/>
                    <a:pt x="31705" y="1"/>
                    <a:pt x="29582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115"/>
            <p:cNvSpPr/>
            <p:nvPr/>
          </p:nvSpPr>
          <p:spPr>
            <a:xfrm>
              <a:off x="2013650" y="2880750"/>
              <a:ext cx="368100" cy="368075"/>
            </a:xfrm>
            <a:custGeom>
              <a:avLst/>
              <a:gdLst/>
              <a:ahLst/>
              <a:cxnLst/>
              <a:rect l="l" t="t" r="r" b="b"/>
              <a:pathLst>
                <a:path w="14724" h="14723" extrusionOk="0">
                  <a:moveTo>
                    <a:pt x="7351" y="0"/>
                  </a:moveTo>
                  <a:cubicBezTo>
                    <a:pt x="3288" y="0"/>
                    <a:pt x="1" y="3287"/>
                    <a:pt x="1" y="7373"/>
                  </a:cubicBezTo>
                  <a:cubicBezTo>
                    <a:pt x="1" y="11436"/>
                    <a:pt x="3288" y="14722"/>
                    <a:pt x="7351" y="14722"/>
                  </a:cubicBezTo>
                  <a:cubicBezTo>
                    <a:pt x="11414" y="14722"/>
                    <a:pt x="14723" y="11436"/>
                    <a:pt x="14723" y="7373"/>
                  </a:cubicBezTo>
                  <a:cubicBezTo>
                    <a:pt x="14723" y="3287"/>
                    <a:pt x="11414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115"/>
            <p:cNvSpPr/>
            <p:nvPr/>
          </p:nvSpPr>
          <p:spPr>
            <a:xfrm>
              <a:off x="2116075" y="2970325"/>
              <a:ext cx="163225" cy="188900"/>
            </a:xfrm>
            <a:custGeom>
              <a:avLst/>
              <a:gdLst/>
              <a:ahLst/>
              <a:cxnLst/>
              <a:rect l="l" t="t" r="r" b="b"/>
              <a:pathLst>
                <a:path w="6529" h="7556" extrusionOk="0">
                  <a:moveTo>
                    <a:pt x="1" y="1"/>
                  </a:moveTo>
                  <a:lnTo>
                    <a:pt x="1" y="7556"/>
                  </a:lnTo>
                  <a:lnTo>
                    <a:pt x="6529" y="37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37" name="Google Shape;3837;p115"/>
          <p:cNvGrpSpPr/>
          <p:nvPr/>
        </p:nvGrpSpPr>
        <p:grpSpPr>
          <a:xfrm>
            <a:off x="7228854" y="2435677"/>
            <a:ext cx="458443" cy="319334"/>
            <a:chOff x="3487600" y="3021125"/>
            <a:chExt cx="631725" cy="439975"/>
          </a:xfrm>
        </p:grpSpPr>
        <p:sp>
          <p:nvSpPr>
            <p:cNvPr id="3838" name="Google Shape;3838;p115"/>
            <p:cNvSpPr/>
            <p:nvPr/>
          </p:nvSpPr>
          <p:spPr>
            <a:xfrm>
              <a:off x="3487600" y="3021125"/>
              <a:ext cx="631725" cy="198025"/>
            </a:xfrm>
            <a:custGeom>
              <a:avLst/>
              <a:gdLst/>
              <a:ahLst/>
              <a:cxnLst/>
              <a:rect l="l" t="t" r="r" b="b"/>
              <a:pathLst>
                <a:path w="25269" h="7921" extrusionOk="0">
                  <a:moveTo>
                    <a:pt x="3972" y="0"/>
                  </a:moveTo>
                  <a:cubicBezTo>
                    <a:pt x="1781" y="0"/>
                    <a:pt x="1" y="1780"/>
                    <a:pt x="1" y="3949"/>
                  </a:cubicBezTo>
                  <a:cubicBezTo>
                    <a:pt x="1" y="6140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40"/>
                    <a:pt x="25268" y="3949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115"/>
            <p:cNvSpPr/>
            <p:nvPr/>
          </p:nvSpPr>
          <p:spPr>
            <a:xfrm>
              <a:off x="3551525" y="3050800"/>
              <a:ext cx="138100" cy="138675"/>
            </a:xfrm>
            <a:custGeom>
              <a:avLst/>
              <a:gdLst/>
              <a:ahLst/>
              <a:cxnLst/>
              <a:rect l="l" t="t" r="r" b="b"/>
              <a:pathLst>
                <a:path w="5524" h="5547" extrusionOk="0">
                  <a:moveTo>
                    <a:pt x="2762" y="0"/>
                  </a:moveTo>
                  <a:cubicBezTo>
                    <a:pt x="1233" y="0"/>
                    <a:pt x="0" y="1233"/>
                    <a:pt x="0" y="2762"/>
                  </a:cubicBezTo>
                  <a:cubicBezTo>
                    <a:pt x="0" y="4291"/>
                    <a:pt x="1233" y="5547"/>
                    <a:pt x="2762" y="5547"/>
                  </a:cubicBezTo>
                  <a:cubicBezTo>
                    <a:pt x="4291" y="5547"/>
                    <a:pt x="5524" y="4291"/>
                    <a:pt x="5524" y="2762"/>
                  </a:cubicBezTo>
                  <a:cubicBezTo>
                    <a:pt x="5524" y="1233"/>
                    <a:pt x="4291" y="0"/>
                    <a:pt x="2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115"/>
            <p:cNvSpPr/>
            <p:nvPr/>
          </p:nvSpPr>
          <p:spPr>
            <a:xfrm>
              <a:off x="3487600" y="3263075"/>
              <a:ext cx="631725" cy="198025"/>
            </a:xfrm>
            <a:custGeom>
              <a:avLst/>
              <a:gdLst/>
              <a:ahLst/>
              <a:cxnLst/>
              <a:rect l="l" t="t" r="r" b="b"/>
              <a:pathLst>
                <a:path w="25269" h="7921" extrusionOk="0">
                  <a:moveTo>
                    <a:pt x="3972" y="0"/>
                  </a:moveTo>
                  <a:cubicBezTo>
                    <a:pt x="1781" y="0"/>
                    <a:pt x="1" y="1780"/>
                    <a:pt x="1" y="3972"/>
                  </a:cubicBezTo>
                  <a:cubicBezTo>
                    <a:pt x="1" y="6163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63"/>
                    <a:pt x="25268" y="3972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115"/>
            <p:cNvSpPr/>
            <p:nvPr/>
          </p:nvSpPr>
          <p:spPr>
            <a:xfrm>
              <a:off x="3916725" y="3293300"/>
              <a:ext cx="138675" cy="138125"/>
            </a:xfrm>
            <a:custGeom>
              <a:avLst/>
              <a:gdLst/>
              <a:ahLst/>
              <a:cxnLst/>
              <a:rect l="l" t="t" r="r" b="b"/>
              <a:pathLst>
                <a:path w="5547" h="5525" extrusionOk="0">
                  <a:moveTo>
                    <a:pt x="2762" y="1"/>
                  </a:moveTo>
                  <a:cubicBezTo>
                    <a:pt x="1233" y="1"/>
                    <a:pt x="0" y="1233"/>
                    <a:pt x="0" y="2763"/>
                  </a:cubicBezTo>
                  <a:cubicBezTo>
                    <a:pt x="0" y="4292"/>
                    <a:pt x="1233" y="5524"/>
                    <a:pt x="2762" y="5524"/>
                  </a:cubicBezTo>
                  <a:cubicBezTo>
                    <a:pt x="4292" y="5524"/>
                    <a:pt x="5547" y="4292"/>
                    <a:pt x="5547" y="2763"/>
                  </a:cubicBezTo>
                  <a:cubicBezTo>
                    <a:pt x="5547" y="1233"/>
                    <a:pt x="4292" y="1"/>
                    <a:pt x="2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42" name="Google Shape;3842;p115"/>
          <p:cNvGrpSpPr/>
          <p:nvPr/>
        </p:nvGrpSpPr>
        <p:grpSpPr>
          <a:xfrm>
            <a:off x="1274208" y="2783867"/>
            <a:ext cx="472503" cy="472169"/>
            <a:chOff x="3015700" y="2290125"/>
            <a:chExt cx="651100" cy="650550"/>
          </a:xfrm>
        </p:grpSpPr>
        <p:sp>
          <p:nvSpPr>
            <p:cNvPr id="3843" name="Google Shape;3843;p115"/>
            <p:cNvSpPr/>
            <p:nvPr/>
          </p:nvSpPr>
          <p:spPr>
            <a:xfrm>
              <a:off x="3095575" y="2370025"/>
              <a:ext cx="491350" cy="490775"/>
            </a:xfrm>
            <a:custGeom>
              <a:avLst/>
              <a:gdLst/>
              <a:ahLst/>
              <a:cxnLst/>
              <a:rect l="l" t="t" r="r" b="b"/>
              <a:pathLst>
                <a:path w="19654" h="19631" extrusionOk="0">
                  <a:moveTo>
                    <a:pt x="9838" y="0"/>
                  </a:moveTo>
                  <a:cubicBezTo>
                    <a:pt x="4406" y="0"/>
                    <a:pt x="1" y="4406"/>
                    <a:pt x="1" y="9815"/>
                  </a:cubicBezTo>
                  <a:cubicBezTo>
                    <a:pt x="1" y="15248"/>
                    <a:pt x="4406" y="19630"/>
                    <a:pt x="9838" y="19630"/>
                  </a:cubicBezTo>
                  <a:cubicBezTo>
                    <a:pt x="15248" y="19630"/>
                    <a:pt x="19653" y="15248"/>
                    <a:pt x="19653" y="9815"/>
                  </a:cubicBezTo>
                  <a:cubicBezTo>
                    <a:pt x="19653" y="4406"/>
                    <a:pt x="15248" y="0"/>
                    <a:pt x="9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115"/>
            <p:cNvSpPr/>
            <p:nvPr/>
          </p:nvSpPr>
          <p:spPr>
            <a:xfrm>
              <a:off x="3015700" y="2290125"/>
              <a:ext cx="651100" cy="650550"/>
            </a:xfrm>
            <a:custGeom>
              <a:avLst/>
              <a:gdLst/>
              <a:ahLst/>
              <a:cxnLst/>
              <a:rect l="l" t="t" r="r" b="b"/>
              <a:pathLst>
                <a:path w="26044" h="26022" extrusionOk="0">
                  <a:moveTo>
                    <a:pt x="13033" y="3607"/>
                  </a:moveTo>
                  <a:cubicBezTo>
                    <a:pt x="18215" y="3607"/>
                    <a:pt x="22438" y="7807"/>
                    <a:pt x="22438" y="13011"/>
                  </a:cubicBezTo>
                  <a:cubicBezTo>
                    <a:pt x="22438" y="18215"/>
                    <a:pt x="18215" y="22438"/>
                    <a:pt x="13033" y="22438"/>
                  </a:cubicBezTo>
                  <a:cubicBezTo>
                    <a:pt x="7829" y="22438"/>
                    <a:pt x="3607" y="18215"/>
                    <a:pt x="3607" y="13011"/>
                  </a:cubicBezTo>
                  <a:cubicBezTo>
                    <a:pt x="3607" y="7807"/>
                    <a:pt x="7829" y="3607"/>
                    <a:pt x="13033" y="3607"/>
                  </a:cubicBezTo>
                  <a:close/>
                  <a:moveTo>
                    <a:pt x="13033" y="1"/>
                  </a:moveTo>
                  <a:cubicBezTo>
                    <a:pt x="5844" y="1"/>
                    <a:pt x="0" y="5821"/>
                    <a:pt x="0" y="13011"/>
                  </a:cubicBezTo>
                  <a:cubicBezTo>
                    <a:pt x="0" y="20201"/>
                    <a:pt x="5844" y="26022"/>
                    <a:pt x="13033" y="26022"/>
                  </a:cubicBezTo>
                  <a:cubicBezTo>
                    <a:pt x="20201" y="26022"/>
                    <a:pt x="26044" y="20201"/>
                    <a:pt x="26044" y="13011"/>
                  </a:cubicBezTo>
                  <a:cubicBezTo>
                    <a:pt x="26044" y="5821"/>
                    <a:pt x="20201" y="1"/>
                    <a:pt x="13033" y="1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350003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115"/>
            <p:cNvSpPr/>
            <p:nvPr/>
          </p:nvSpPr>
          <p:spPr>
            <a:xfrm>
              <a:off x="3233675" y="2508125"/>
              <a:ext cx="215150" cy="214575"/>
            </a:xfrm>
            <a:custGeom>
              <a:avLst/>
              <a:gdLst/>
              <a:ahLst/>
              <a:cxnLst/>
              <a:rect l="l" t="t" r="r" b="b"/>
              <a:pathLst>
                <a:path w="8606" h="8583" extrusionOk="0">
                  <a:moveTo>
                    <a:pt x="4292" y="3059"/>
                  </a:moveTo>
                  <a:cubicBezTo>
                    <a:pt x="4976" y="3059"/>
                    <a:pt x="5547" y="3629"/>
                    <a:pt x="5547" y="4314"/>
                  </a:cubicBezTo>
                  <a:cubicBezTo>
                    <a:pt x="5547" y="4999"/>
                    <a:pt x="4976" y="5570"/>
                    <a:pt x="4292" y="5570"/>
                  </a:cubicBezTo>
                  <a:cubicBezTo>
                    <a:pt x="3584" y="5570"/>
                    <a:pt x="3036" y="4999"/>
                    <a:pt x="3036" y="4314"/>
                  </a:cubicBezTo>
                  <a:cubicBezTo>
                    <a:pt x="3036" y="3629"/>
                    <a:pt x="3584" y="3059"/>
                    <a:pt x="4292" y="3059"/>
                  </a:cubicBezTo>
                  <a:close/>
                  <a:moveTo>
                    <a:pt x="3789" y="0"/>
                  </a:moveTo>
                  <a:cubicBezTo>
                    <a:pt x="3675" y="0"/>
                    <a:pt x="3561" y="91"/>
                    <a:pt x="3538" y="183"/>
                  </a:cubicBezTo>
                  <a:lnTo>
                    <a:pt x="3287" y="1187"/>
                  </a:lnTo>
                  <a:cubicBezTo>
                    <a:pt x="3128" y="1256"/>
                    <a:pt x="2945" y="1324"/>
                    <a:pt x="2785" y="1415"/>
                  </a:cubicBezTo>
                  <a:lnTo>
                    <a:pt x="1918" y="890"/>
                  </a:lnTo>
                  <a:cubicBezTo>
                    <a:pt x="1880" y="871"/>
                    <a:pt x="1834" y="860"/>
                    <a:pt x="1789" y="860"/>
                  </a:cubicBezTo>
                  <a:cubicBezTo>
                    <a:pt x="1725" y="860"/>
                    <a:pt x="1661" y="883"/>
                    <a:pt x="1621" y="936"/>
                  </a:cubicBezTo>
                  <a:lnTo>
                    <a:pt x="914" y="1644"/>
                  </a:lnTo>
                  <a:cubicBezTo>
                    <a:pt x="822" y="1735"/>
                    <a:pt x="799" y="1849"/>
                    <a:pt x="868" y="1963"/>
                  </a:cubicBezTo>
                  <a:lnTo>
                    <a:pt x="1393" y="2808"/>
                  </a:lnTo>
                  <a:cubicBezTo>
                    <a:pt x="1302" y="2967"/>
                    <a:pt x="1233" y="3150"/>
                    <a:pt x="1165" y="3333"/>
                  </a:cubicBezTo>
                  <a:lnTo>
                    <a:pt x="206" y="3561"/>
                  </a:lnTo>
                  <a:cubicBezTo>
                    <a:pt x="92" y="3584"/>
                    <a:pt x="0" y="3698"/>
                    <a:pt x="0" y="3812"/>
                  </a:cubicBezTo>
                  <a:lnTo>
                    <a:pt x="0" y="4816"/>
                  </a:lnTo>
                  <a:cubicBezTo>
                    <a:pt x="0" y="4930"/>
                    <a:pt x="92" y="5022"/>
                    <a:pt x="206" y="5067"/>
                  </a:cubicBezTo>
                  <a:lnTo>
                    <a:pt x="1165" y="5296"/>
                  </a:lnTo>
                  <a:cubicBezTo>
                    <a:pt x="1233" y="5478"/>
                    <a:pt x="1302" y="5661"/>
                    <a:pt x="1393" y="5821"/>
                  </a:cubicBezTo>
                  <a:lnTo>
                    <a:pt x="868" y="6665"/>
                  </a:lnTo>
                  <a:cubicBezTo>
                    <a:pt x="799" y="6779"/>
                    <a:pt x="822" y="6893"/>
                    <a:pt x="914" y="6985"/>
                  </a:cubicBezTo>
                  <a:lnTo>
                    <a:pt x="1621" y="7692"/>
                  </a:lnTo>
                  <a:cubicBezTo>
                    <a:pt x="1661" y="7746"/>
                    <a:pt x="1725" y="7768"/>
                    <a:pt x="1789" y="7768"/>
                  </a:cubicBezTo>
                  <a:cubicBezTo>
                    <a:pt x="1834" y="7768"/>
                    <a:pt x="1880" y="7757"/>
                    <a:pt x="1918" y="7738"/>
                  </a:cubicBezTo>
                  <a:lnTo>
                    <a:pt x="2785" y="7213"/>
                  </a:lnTo>
                  <a:cubicBezTo>
                    <a:pt x="2945" y="7304"/>
                    <a:pt x="3128" y="7373"/>
                    <a:pt x="3287" y="7418"/>
                  </a:cubicBezTo>
                  <a:lnTo>
                    <a:pt x="3538" y="8400"/>
                  </a:lnTo>
                  <a:cubicBezTo>
                    <a:pt x="3561" y="8514"/>
                    <a:pt x="3675" y="8582"/>
                    <a:pt x="3789" y="8582"/>
                  </a:cubicBezTo>
                  <a:lnTo>
                    <a:pt x="4794" y="8582"/>
                  </a:lnTo>
                  <a:cubicBezTo>
                    <a:pt x="4908" y="8582"/>
                    <a:pt x="4999" y="8514"/>
                    <a:pt x="5045" y="8400"/>
                  </a:cubicBezTo>
                  <a:lnTo>
                    <a:pt x="5273" y="7418"/>
                  </a:lnTo>
                  <a:cubicBezTo>
                    <a:pt x="5456" y="7373"/>
                    <a:pt x="5616" y="7304"/>
                    <a:pt x="5798" y="7213"/>
                  </a:cubicBezTo>
                  <a:lnTo>
                    <a:pt x="6643" y="7738"/>
                  </a:lnTo>
                  <a:cubicBezTo>
                    <a:pt x="6690" y="7757"/>
                    <a:pt x="6737" y="7768"/>
                    <a:pt x="6783" y="7768"/>
                  </a:cubicBezTo>
                  <a:cubicBezTo>
                    <a:pt x="6847" y="7768"/>
                    <a:pt x="6909" y="7746"/>
                    <a:pt x="6962" y="7692"/>
                  </a:cubicBezTo>
                  <a:lnTo>
                    <a:pt x="7670" y="6985"/>
                  </a:lnTo>
                  <a:cubicBezTo>
                    <a:pt x="7738" y="6893"/>
                    <a:pt x="7761" y="6779"/>
                    <a:pt x="7715" y="6665"/>
                  </a:cubicBezTo>
                  <a:lnTo>
                    <a:pt x="7190" y="5821"/>
                  </a:lnTo>
                  <a:cubicBezTo>
                    <a:pt x="7282" y="5661"/>
                    <a:pt x="7350" y="5478"/>
                    <a:pt x="7396" y="5296"/>
                  </a:cubicBezTo>
                  <a:lnTo>
                    <a:pt x="8400" y="5067"/>
                  </a:lnTo>
                  <a:cubicBezTo>
                    <a:pt x="8514" y="5022"/>
                    <a:pt x="8606" y="4930"/>
                    <a:pt x="8606" y="4816"/>
                  </a:cubicBezTo>
                  <a:lnTo>
                    <a:pt x="8606" y="3812"/>
                  </a:lnTo>
                  <a:cubicBezTo>
                    <a:pt x="8606" y="3698"/>
                    <a:pt x="8514" y="3584"/>
                    <a:pt x="8400" y="3561"/>
                  </a:cubicBezTo>
                  <a:lnTo>
                    <a:pt x="7396" y="3333"/>
                  </a:lnTo>
                  <a:cubicBezTo>
                    <a:pt x="7350" y="3150"/>
                    <a:pt x="7282" y="2967"/>
                    <a:pt x="7190" y="2808"/>
                  </a:cubicBezTo>
                  <a:lnTo>
                    <a:pt x="7715" y="1963"/>
                  </a:lnTo>
                  <a:cubicBezTo>
                    <a:pt x="7761" y="1849"/>
                    <a:pt x="7738" y="1735"/>
                    <a:pt x="7670" y="1644"/>
                  </a:cubicBezTo>
                  <a:lnTo>
                    <a:pt x="6962" y="936"/>
                  </a:lnTo>
                  <a:cubicBezTo>
                    <a:pt x="6909" y="883"/>
                    <a:pt x="6847" y="860"/>
                    <a:pt x="6783" y="860"/>
                  </a:cubicBezTo>
                  <a:cubicBezTo>
                    <a:pt x="6737" y="860"/>
                    <a:pt x="6690" y="871"/>
                    <a:pt x="6643" y="890"/>
                  </a:cubicBezTo>
                  <a:lnTo>
                    <a:pt x="5798" y="1415"/>
                  </a:lnTo>
                  <a:cubicBezTo>
                    <a:pt x="5616" y="1324"/>
                    <a:pt x="5456" y="1256"/>
                    <a:pt x="5273" y="1187"/>
                  </a:cubicBezTo>
                  <a:lnTo>
                    <a:pt x="5045" y="183"/>
                  </a:lnTo>
                  <a:cubicBezTo>
                    <a:pt x="4999" y="91"/>
                    <a:pt x="4908" y="0"/>
                    <a:pt x="4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52" name="Google Shape;3852;p115"/>
          <p:cNvGrpSpPr/>
          <p:nvPr/>
        </p:nvGrpSpPr>
        <p:grpSpPr>
          <a:xfrm>
            <a:off x="7167853" y="3570022"/>
            <a:ext cx="942039" cy="294615"/>
            <a:chOff x="3132100" y="1876425"/>
            <a:chExt cx="985500" cy="308175"/>
          </a:xfrm>
        </p:grpSpPr>
        <p:sp>
          <p:nvSpPr>
            <p:cNvPr id="3853" name="Google Shape;3853;p115"/>
            <p:cNvSpPr/>
            <p:nvPr/>
          </p:nvSpPr>
          <p:spPr>
            <a:xfrm>
              <a:off x="3132100" y="1876425"/>
              <a:ext cx="985500" cy="308175"/>
            </a:xfrm>
            <a:custGeom>
              <a:avLst/>
              <a:gdLst/>
              <a:ahLst/>
              <a:cxnLst/>
              <a:rect l="l" t="t" r="r" b="b"/>
              <a:pathLst>
                <a:path w="39420" h="12327" extrusionOk="0">
                  <a:moveTo>
                    <a:pt x="2785" y="1"/>
                  </a:moveTo>
                  <a:cubicBezTo>
                    <a:pt x="1256" y="1"/>
                    <a:pt x="1" y="1256"/>
                    <a:pt x="1" y="2808"/>
                  </a:cubicBezTo>
                  <a:lnTo>
                    <a:pt x="1" y="9542"/>
                  </a:lnTo>
                  <a:cubicBezTo>
                    <a:pt x="1" y="11071"/>
                    <a:pt x="1256" y="12326"/>
                    <a:pt x="2785" y="12326"/>
                  </a:cubicBezTo>
                  <a:lnTo>
                    <a:pt x="36635" y="12326"/>
                  </a:lnTo>
                  <a:cubicBezTo>
                    <a:pt x="38187" y="12326"/>
                    <a:pt x="39420" y="11071"/>
                    <a:pt x="39420" y="9542"/>
                  </a:cubicBezTo>
                  <a:lnTo>
                    <a:pt x="39420" y="2808"/>
                  </a:lnTo>
                  <a:cubicBezTo>
                    <a:pt x="39420" y="1256"/>
                    <a:pt x="38187" y="1"/>
                    <a:pt x="36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115"/>
            <p:cNvSpPr/>
            <p:nvPr/>
          </p:nvSpPr>
          <p:spPr>
            <a:xfrm>
              <a:off x="3339250" y="1947750"/>
              <a:ext cx="571225" cy="53675"/>
            </a:xfrm>
            <a:custGeom>
              <a:avLst/>
              <a:gdLst/>
              <a:ahLst/>
              <a:cxnLst/>
              <a:rect l="l" t="t" r="r" b="b"/>
              <a:pathLst>
                <a:path w="22849" h="2147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667"/>
                    <a:pt x="480" y="2146"/>
                    <a:pt x="1073" y="2146"/>
                  </a:cubicBezTo>
                  <a:lnTo>
                    <a:pt x="21776" y="2146"/>
                  </a:lnTo>
                  <a:cubicBezTo>
                    <a:pt x="22369" y="2146"/>
                    <a:pt x="22848" y="1667"/>
                    <a:pt x="22848" y="1074"/>
                  </a:cubicBezTo>
                  <a:cubicBezTo>
                    <a:pt x="22848" y="480"/>
                    <a:pt x="22369" y="1"/>
                    <a:pt x="21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115"/>
            <p:cNvSpPr/>
            <p:nvPr/>
          </p:nvSpPr>
          <p:spPr>
            <a:xfrm>
              <a:off x="3476775" y="2063025"/>
              <a:ext cx="296175" cy="53100"/>
            </a:xfrm>
            <a:custGeom>
              <a:avLst/>
              <a:gdLst/>
              <a:ahLst/>
              <a:cxnLst/>
              <a:rect l="l" t="t" r="r" b="b"/>
              <a:pathLst>
                <a:path w="11847" h="2124" extrusionOk="0">
                  <a:moveTo>
                    <a:pt x="1073" y="0"/>
                  </a:moveTo>
                  <a:cubicBezTo>
                    <a:pt x="479" y="0"/>
                    <a:pt x="0" y="480"/>
                    <a:pt x="0" y="1050"/>
                  </a:cubicBezTo>
                  <a:cubicBezTo>
                    <a:pt x="0" y="1644"/>
                    <a:pt x="479" y="2123"/>
                    <a:pt x="1073" y="2123"/>
                  </a:cubicBezTo>
                  <a:lnTo>
                    <a:pt x="10774" y="2123"/>
                  </a:lnTo>
                  <a:cubicBezTo>
                    <a:pt x="11367" y="2123"/>
                    <a:pt x="11846" y="1644"/>
                    <a:pt x="11846" y="1050"/>
                  </a:cubicBezTo>
                  <a:cubicBezTo>
                    <a:pt x="11846" y="480"/>
                    <a:pt x="11367" y="0"/>
                    <a:pt x="10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Google Shape;3455;p110"/>
          <p:cNvSpPr/>
          <p:nvPr/>
        </p:nvSpPr>
        <p:spPr>
          <a:xfrm>
            <a:off x="4641503" y="496991"/>
            <a:ext cx="2898768" cy="1837925"/>
          </a:xfrm>
          <a:prstGeom prst="roundRect">
            <a:avLst>
              <a:gd name="adj" fmla="val 650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34000"/>
              </a:schemeClr>
            </a:outerShdw>
            <a:reflection stA="5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3460;p110"/>
          <p:cNvGrpSpPr/>
          <p:nvPr/>
        </p:nvGrpSpPr>
        <p:grpSpPr>
          <a:xfrm>
            <a:off x="4769270" y="531080"/>
            <a:ext cx="2008800" cy="146100"/>
            <a:chOff x="847125" y="3296850"/>
            <a:chExt cx="2008800" cy="146100"/>
          </a:xfrm>
        </p:grpSpPr>
        <p:sp>
          <p:nvSpPr>
            <p:cNvPr id="4" name="Google Shape;3461;p110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" name="Google Shape;3462;p110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6" name="Google Shape;3463;p110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" name="Google Shape;3464;p11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" name="Google Shape;3465;p110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9" name="Picture 6" descr="Duck happy Blank Template - Imgfli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50" y="731196"/>
            <a:ext cx="2718873" cy="15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258300" y="234162"/>
            <a:ext cx="6198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Status kódy</a:t>
            </a:r>
            <a:endParaRPr lang="sk-SK"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473;p75"/>
          <p:cNvSpPr/>
          <p:nvPr/>
        </p:nvSpPr>
        <p:spPr>
          <a:xfrm>
            <a:off x="425875" y="841701"/>
            <a:ext cx="6338819" cy="415083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Google Shape;1464;p75"/>
          <p:cNvSpPr txBox="1"/>
          <p:nvPr/>
        </p:nvSpPr>
        <p:spPr>
          <a:xfrm>
            <a:off x="310908" y="659111"/>
            <a:ext cx="6568751" cy="451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>
              <a:buClr>
                <a:schemeClr val="tx1"/>
              </a:buClr>
            </a:pPr>
            <a:r>
              <a:rPr lang="sk-SK" b="1" dirty="0">
                <a:solidFill>
                  <a:schemeClr val="tx1"/>
                </a:solidFill>
              </a:rPr>
              <a:t>Presmerovanie (3xx)</a:t>
            </a:r>
            <a:r>
              <a:rPr lang="sk-SK" dirty="0">
                <a:solidFill>
                  <a:schemeClr val="tx1"/>
                </a:solidFill>
              </a:rPr>
              <a:t> - Tieto kódy oznamujú, že klient by mal presmerovať svoju požiadavku na inú URL adresu, resp. urobiť ďalšiu akciu pre získanie obsahu.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301 – </a:t>
            </a:r>
            <a:r>
              <a:rPr lang="sk-SK" dirty="0" err="1">
                <a:solidFill>
                  <a:schemeClr val="tx1"/>
                </a:solidFill>
              </a:rPr>
              <a:t>Moved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Permanently</a:t>
            </a:r>
            <a:r>
              <a:rPr lang="sk-SK" dirty="0">
                <a:solidFill>
                  <a:schemeClr val="tx1"/>
                </a:solidFill>
              </a:rPr>
              <a:t> – požadovaný zdroj bol natrvalo presunutý na inú URL adresu a klient by mal aktualizovať svoju URL,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303 – </a:t>
            </a:r>
            <a:r>
              <a:rPr lang="sk-SK" dirty="0" err="1">
                <a:solidFill>
                  <a:schemeClr val="tx1"/>
                </a:solidFill>
              </a:rPr>
              <a:t>See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Other</a:t>
            </a:r>
            <a:r>
              <a:rPr lang="sk-SK" dirty="0">
                <a:solidFill>
                  <a:schemeClr val="tx1"/>
                </a:solidFill>
              </a:rPr>
              <a:t> – klient by mal znova odoslať požiadavku na inú URL adresu, ale metóda požiadavky by sa mala zmeniť (napr. Pri formulári zmeníme metódu GET na POST) 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304 – </a:t>
            </a:r>
            <a:r>
              <a:rPr lang="sk-SK" dirty="0" err="1">
                <a:solidFill>
                  <a:schemeClr val="tx1"/>
                </a:solidFill>
              </a:rPr>
              <a:t>Not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Modified</a:t>
            </a:r>
            <a:r>
              <a:rPr lang="sk-SK" dirty="0">
                <a:solidFill>
                  <a:schemeClr val="tx1"/>
                </a:solidFill>
              </a:rPr>
              <a:t> – požadovaný zdroj sa od poslednej požiadavky klienta nezmenil. Klient môže použiť lokálne uloženú kópiu zdroja.</a:t>
            </a:r>
            <a:endParaRPr lang="sk-SK" dirty="0">
              <a:solidFill>
                <a:schemeClr val="tx1"/>
              </a:solidFill>
            </a:endParaRPr>
          </a:p>
          <a:p>
            <a:pPr marL="139700" indent="0" algn="l">
              <a:buClr>
                <a:schemeClr val="tx1"/>
              </a:buClr>
            </a:pPr>
            <a:r>
              <a:rPr lang="sk-SK" b="1" dirty="0">
                <a:solidFill>
                  <a:schemeClr val="tx1"/>
                </a:solidFill>
              </a:rPr>
              <a:t>Chybný klient (4xx)</a:t>
            </a:r>
            <a:r>
              <a:rPr lang="sk-SK" dirty="0">
                <a:solidFill>
                  <a:schemeClr val="tx1"/>
                </a:solidFill>
              </a:rPr>
              <a:t>- Tieto kódy oznamujú, že klient urobil chybu v požiadavke,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400 – </a:t>
            </a:r>
            <a:r>
              <a:rPr lang="sk-SK" dirty="0" err="1">
                <a:solidFill>
                  <a:schemeClr val="tx1"/>
                </a:solidFill>
              </a:rPr>
              <a:t>Bad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Request</a:t>
            </a:r>
            <a:r>
              <a:rPr lang="sk-SK" dirty="0">
                <a:solidFill>
                  <a:schemeClr val="tx1"/>
                </a:solidFill>
              </a:rPr>
              <a:t> – požiadavka klienta je nesprávne naformátovaná a mal by požiadavku opraviť a znova odoslať (nesprávne ID produktu, neplatná URL) 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401 – </a:t>
            </a:r>
            <a:r>
              <a:rPr lang="sk-SK" dirty="0" err="1">
                <a:solidFill>
                  <a:schemeClr val="tx1"/>
                </a:solidFill>
              </a:rPr>
              <a:t>Unauthorized</a:t>
            </a:r>
            <a:r>
              <a:rPr lang="sk-SK" dirty="0">
                <a:solidFill>
                  <a:schemeClr val="tx1"/>
                </a:solidFill>
              </a:rPr>
              <a:t> – klient nie je autorizovaný na prístup k požadovanému zdroju (mal by použiť správny </a:t>
            </a:r>
            <a:r>
              <a:rPr lang="sk-SK" dirty="0" err="1">
                <a:solidFill>
                  <a:schemeClr val="tx1"/>
                </a:solidFill>
              </a:rPr>
              <a:t>login</a:t>
            </a:r>
            <a:r>
              <a:rPr lang="sk-SK" dirty="0">
                <a:solidFill>
                  <a:schemeClr val="tx1"/>
                </a:solidFill>
              </a:rPr>
              <a:t> a heslo),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402 </a:t>
            </a:r>
            <a:r>
              <a:rPr lang="sk-SK" dirty="0" err="1">
                <a:solidFill>
                  <a:schemeClr val="tx1"/>
                </a:solidFill>
              </a:rPr>
              <a:t>Payment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Required</a:t>
            </a:r>
            <a:r>
              <a:rPr lang="sk-SK" dirty="0">
                <a:solidFill>
                  <a:schemeClr val="tx1"/>
                </a:solidFill>
              </a:rPr>
              <a:t> – klient musí zaplatiť za prístup k požadovanému zdroju,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403 –</a:t>
            </a:r>
            <a:r>
              <a:rPr lang="sk-SK" dirty="0" err="1">
                <a:solidFill>
                  <a:schemeClr val="tx1"/>
                </a:solidFill>
              </a:rPr>
              <a:t>Forbidden</a:t>
            </a:r>
            <a:r>
              <a:rPr lang="sk-SK" dirty="0">
                <a:solidFill>
                  <a:schemeClr val="tx1"/>
                </a:solidFill>
              </a:rPr>
              <a:t> – klient nemá prístup k požadovanému zdroju. Klient by mal požiadavku zrušiť.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409 – </a:t>
            </a:r>
            <a:r>
              <a:rPr lang="sk-SK" dirty="0" err="1">
                <a:solidFill>
                  <a:schemeClr val="tx1"/>
                </a:solidFill>
              </a:rPr>
              <a:t>Conflict</a:t>
            </a:r>
            <a:r>
              <a:rPr lang="sk-SK" dirty="0">
                <a:solidFill>
                  <a:schemeClr val="tx1"/>
                </a:solidFill>
              </a:rPr>
              <a:t>– server nemôže splniť požiadavku klienta kvôli konfliktu s aktuálnym stavom požadovaného zdroja (klient vytvára už existujúci účet)</a:t>
            </a:r>
            <a:endParaRPr lang="sk-SK" dirty="0">
              <a:solidFill>
                <a:schemeClr val="tx1"/>
              </a:solidFill>
            </a:endParaRPr>
          </a:p>
        </p:txBody>
      </p:sp>
      <p:pic>
        <p:nvPicPr>
          <p:cNvPr id="5" name="Obrázok 4" descr="Obrázok, na ktorom je cicavec, mačka domáca, mačka, malé až stredné mačky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4694" y="3138795"/>
            <a:ext cx="2379306" cy="1945037"/>
          </a:xfrm>
          <a:prstGeom prst="rect">
            <a:avLst/>
          </a:prstGeom>
        </p:spPr>
      </p:pic>
      <p:pic>
        <p:nvPicPr>
          <p:cNvPr id="10" name="Obrázok 9" descr="Obrázok, na ktorom je mačka domáca, mačka, cicavec, malé až stredné mačky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93" y="430529"/>
            <a:ext cx="2089083" cy="2655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276961" y="214288"/>
            <a:ext cx="6198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Status kódy</a:t>
            </a:r>
            <a:endParaRPr lang="sk-SK"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473;p75"/>
          <p:cNvSpPr/>
          <p:nvPr/>
        </p:nvSpPr>
        <p:spPr>
          <a:xfrm>
            <a:off x="425876" y="841702"/>
            <a:ext cx="4833440" cy="340358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Google Shape;1464;p75"/>
          <p:cNvSpPr txBox="1"/>
          <p:nvPr/>
        </p:nvSpPr>
        <p:spPr>
          <a:xfrm>
            <a:off x="292248" y="1180214"/>
            <a:ext cx="4867581" cy="2950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596900" lvl="1" indent="0" algn="l">
              <a:buClr>
                <a:schemeClr val="tx1"/>
              </a:buClr>
            </a:pPr>
            <a:endParaRPr lang="sk-SK" dirty="0">
              <a:solidFill>
                <a:schemeClr val="tx1"/>
              </a:solidFill>
            </a:endParaRPr>
          </a:p>
          <a:p>
            <a:pPr marL="139700" indent="0" algn="l">
              <a:buClr>
                <a:schemeClr val="tx1"/>
              </a:buClr>
            </a:pPr>
            <a:r>
              <a:rPr lang="sk-SK" b="1" dirty="0">
                <a:solidFill>
                  <a:schemeClr val="tx1"/>
                </a:solidFill>
              </a:rPr>
              <a:t>Chyba servera (5xx)</a:t>
            </a:r>
            <a:r>
              <a:rPr lang="sk-SK" dirty="0">
                <a:solidFill>
                  <a:schemeClr val="tx1"/>
                </a:solidFill>
              </a:rPr>
              <a:t> - Tieto kódy oznamujú, že na serveri sa vyskytla chyba.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503 – Service </a:t>
            </a:r>
            <a:r>
              <a:rPr lang="sk-SK" dirty="0" err="1">
                <a:solidFill>
                  <a:schemeClr val="tx1"/>
                </a:solidFill>
              </a:rPr>
              <a:t>Unavailable</a:t>
            </a:r>
            <a:r>
              <a:rPr lang="sk-SK" dirty="0">
                <a:solidFill>
                  <a:schemeClr val="tx1"/>
                </a:solidFill>
              </a:rPr>
              <a:t> – -server je dočasne nedostupný z dôvodu preťaženia alebo údržby,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504 – </a:t>
            </a:r>
            <a:r>
              <a:rPr lang="sk-SK" dirty="0" err="1">
                <a:solidFill>
                  <a:schemeClr val="tx1"/>
                </a:solidFill>
              </a:rPr>
              <a:t>Gateway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Timeout</a:t>
            </a:r>
            <a:r>
              <a:rPr lang="sk-SK" dirty="0">
                <a:solidFill>
                  <a:schemeClr val="tx1"/>
                </a:solidFill>
              </a:rPr>
              <a:t> – </a:t>
            </a:r>
            <a:r>
              <a:rPr lang="sk-SK" dirty="0" err="1">
                <a:solidFill>
                  <a:schemeClr val="tx1"/>
                </a:solidFill>
              </a:rPr>
              <a:t>webserver</a:t>
            </a:r>
            <a:r>
              <a:rPr lang="sk-SK" dirty="0">
                <a:solidFill>
                  <a:schemeClr val="tx1"/>
                </a:solidFill>
              </a:rPr>
              <a:t>, ktorý funguje ako brána alebo proxy server, nedostal včasnú odpoveď od nadriadeného servera (</a:t>
            </a:r>
            <a:r>
              <a:rPr lang="sk-SK" dirty="0" err="1">
                <a:solidFill>
                  <a:schemeClr val="tx1"/>
                </a:solidFill>
              </a:rPr>
              <a:t>upstream</a:t>
            </a:r>
            <a:r>
              <a:rPr lang="sk-SK" dirty="0">
                <a:solidFill>
                  <a:schemeClr val="tx1"/>
                </a:solidFill>
              </a:rPr>
              <a:t> server), ktorý je potrebný na spracovanie požiadavky klienta,</a:t>
            </a:r>
            <a:endParaRPr lang="sk-SK" dirty="0">
              <a:solidFill>
                <a:schemeClr val="tx1"/>
              </a:solidFill>
            </a:endParaRPr>
          </a:p>
          <a:p>
            <a:pPr marL="882650" lvl="1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510 – </a:t>
            </a:r>
            <a:r>
              <a:rPr lang="sk-SK" dirty="0" err="1">
                <a:solidFill>
                  <a:schemeClr val="tx1"/>
                </a:solidFill>
              </a:rPr>
              <a:t>Not</a:t>
            </a:r>
            <a:r>
              <a:rPr lang="sk-SK" dirty="0">
                <a:solidFill>
                  <a:schemeClr val="tx1"/>
                </a:solidFill>
              </a:rPr>
              <a:t> </a:t>
            </a:r>
            <a:r>
              <a:rPr lang="sk-SK" dirty="0" err="1">
                <a:solidFill>
                  <a:schemeClr val="tx1"/>
                </a:solidFill>
              </a:rPr>
              <a:t>Extended</a:t>
            </a:r>
            <a:r>
              <a:rPr lang="sk-SK" dirty="0">
                <a:solidFill>
                  <a:schemeClr val="tx1"/>
                </a:solidFill>
              </a:rPr>
              <a:t> – server nerozumie požiadavke klienta, pretože obsahuje hlavičku rozšírenia, ktorú server nepodporuje.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" name="Google Shape;1473;p75"/>
          <p:cNvSpPr/>
          <p:nvPr/>
        </p:nvSpPr>
        <p:spPr>
          <a:xfrm>
            <a:off x="5345348" y="841702"/>
            <a:ext cx="3218677" cy="254478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Obrázok 4" descr="Obrázok, na ktorom je text, písmo, snímka obrazovky, potvrdenie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231" y="1137065"/>
            <a:ext cx="3219719" cy="2154735"/>
          </a:xfrm>
          <a:prstGeom prst="rect">
            <a:avLst/>
          </a:prstGeom>
        </p:spPr>
      </p:pic>
      <p:grpSp>
        <p:nvGrpSpPr>
          <p:cNvPr id="7" name="Google Shape;1474;p75"/>
          <p:cNvGrpSpPr/>
          <p:nvPr/>
        </p:nvGrpSpPr>
        <p:grpSpPr>
          <a:xfrm>
            <a:off x="292248" y="898216"/>
            <a:ext cx="2802604" cy="222979"/>
            <a:chOff x="1213361" y="575225"/>
            <a:chExt cx="5184050" cy="412450"/>
          </a:xfrm>
        </p:grpSpPr>
        <p:sp>
          <p:nvSpPr>
            <p:cNvPr id="8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" name="Google Shape;1474;p75"/>
          <p:cNvGrpSpPr/>
          <p:nvPr/>
        </p:nvGrpSpPr>
        <p:grpSpPr>
          <a:xfrm>
            <a:off x="5259316" y="898216"/>
            <a:ext cx="2802604" cy="222979"/>
            <a:chOff x="1213361" y="575225"/>
            <a:chExt cx="5184050" cy="412450"/>
          </a:xfrm>
        </p:grpSpPr>
        <p:sp>
          <p:nvSpPr>
            <p:cNvPr id="14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1" name="Obrázok 20" descr="Obrázok, na ktorom je text, exteriér, cicavec, medveď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794" y="3219060"/>
            <a:ext cx="2288206" cy="1924439"/>
          </a:xfrm>
          <a:prstGeom prst="rect">
            <a:avLst/>
          </a:prstGeom>
        </p:spPr>
      </p:pic>
      <p:pic>
        <p:nvPicPr>
          <p:cNvPr id="23" name="Obrázok 22" descr="Obrázok, na ktorom je text, malé až stredné mačky, mačkovité, zem&#10;&#10;Automaticky generovaný pop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3140843"/>
            <a:ext cx="2126502" cy="180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743491" y="273368"/>
            <a:ext cx="6198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Request</a:t>
            </a:r>
            <a:r>
              <a:rPr lang="sk-SK" dirty="0"/>
              <a:t> - </a:t>
            </a:r>
            <a:r>
              <a:rPr lang="sk-SK" dirty="0" err="1"/>
              <a:t>response</a:t>
            </a:r>
            <a:endParaRPr lang="sk-SK" dirty="0"/>
          </a:p>
        </p:txBody>
      </p:sp>
      <p:sp>
        <p:nvSpPr>
          <p:cNvPr id="1464" name="Google Shape;1464;p75"/>
          <p:cNvSpPr txBox="1">
            <a:spLocks noGrp="1"/>
          </p:cNvSpPr>
          <p:nvPr>
            <p:ph type="subTitle" idx="1"/>
          </p:nvPr>
        </p:nvSpPr>
        <p:spPr>
          <a:xfrm>
            <a:off x="233122" y="1002607"/>
            <a:ext cx="5013477" cy="1451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Ak chceme nastaviť určitú HTTP odpoveď, môžeme použiť funkciu </a:t>
            </a:r>
            <a:r>
              <a:rPr lang="sk-SK" dirty="0" err="1"/>
              <a:t>http_response_code</a:t>
            </a:r>
            <a:r>
              <a:rPr lang="sk-SK" dirty="0"/>
              <a:t>() alebo funkciu </a:t>
            </a:r>
            <a:r>
              <a:rPr lang="sk-SK" dirty="0" err="1"/>
              <a:t>header</a:t>
            </a:r>
            <a:r>
              <a:rPr lang="sk-SK" dirty="0"/>
              <a:t>()</a:t>
            </a: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V tomto prípade sme „omylom“ zmenili atribút v databáze email na </a:t>
            </a:r>
            <a:r>
              <a:rPr lang="sk-SK" dirty="0" err="1"/>
              <a:t>emailik</a:t>
            </a:r>
            <a:r>
              <a:rPr lang="sk-SK" dirty="0"/>
              <a:t> a funkciou </a:t>
            </a:r>
            <a:r>
              <a:rPr lang="sk-SK" dirty="0" err="1"/>
              <a:t>http_response_code</a:t>
            </a:r>
            <a:r>
              <a:rPr lang="sk-SK" dirty="0"/>
              <a:t>() sme si overovali výpis chybovej hlášky</a:t>
            </a:r>
            <a:endParaRPr lang="sk-SK" dirty="0"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73;p75"/>
          <p:cNvSpPr/>
          <p:nvPr/>
        </p:nvSpPr>
        <p:spPr>
          <a:xfrm>
            <a:off x="359136" y="2453912"/>
            <a:ext cx="4847345" cy="231807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Obrázok 3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137" y="2571746"/>
            <a:ext cx="4768960" cy="2176438"/>
          </a:xfrm>
          <a:prstGeom prst="rect">
            <a:avLst/>
          </a:prstGeom>
        </p:spPr>
      </p:pic>
      <p:sp>
        <p:nvSpPr>
          <p:cNvPr id="6" name="Google Shape;1473;p75"/>
          <p:cNvSpPr/>
          <p:nvPr/>
        </p:nvSpPr>
        <p:spPr>
          <a:xfrm>
            <a:off x="5234233" y="981066"/>
            <a:ext cx="3809179" cy="177372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Obrázok 7" descr="Obrázok, na ktorom je text, snímka obrazovky, písmo&#10;&#10;Automaticky generovaný pop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27" y="1131708"/>
            <a:ext cx="3729371" cy="1592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Písanie rukou 9"/>
              <p14:cNvContentPartPr/>
              <p14:nvPr/>
            </p14:nvContentPartPr>
            <p14:xfrm>
              <a:off x="5332495" y="2574054"/>
              <a:ext cx="771120" cy="2520"/>
            </p14:xfrm>
          </p:contentPart>
        </mc:Choice>
        <mc:Fallback xmlns="">
          <p:pic>
            <p:nvPicPr>
              <p:cNvPr id="10" name="Písanie rukou 9"/>
            </p:nvPicPr>
            <p:blipFill>
              <a:blip r:embed="rId4"/>
            </p:blipFill>
            <p:spPr>
              <a:xfrm>
                <a:off x="5332495" y="2574054"/>
                <a:ext cx="771120" cy="25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1" name="Písanie rukou 10"/>
              <p14:cNvContentPartPr/>
              <p14:nvPr/>
            </p14:nvContentPartPr>
            <p14:xfrm>
              <a:off x="1871846" y="4400956"/>
              <a:ext cx="961920" cy="11160"/>
            </p14:xfrm>
          </p:contentPart>
        </mc:Choice>
        <mc:Fallback xmlns="">
          <p:pic>
            <p:nvPicPr>
              <p:cNvPr id="11" name="Písanie rukou 10"/>
            </p:nvPicPr>
            <p:blipFill>
              <a:blip r:embed="rId6"/>
            </p:blipFill>
            <p:spPr>
              <a:xfrm>
                <a:off x="1871846" y="4400956"/>
                <a:ext cx="961920" cy="11160"/>
              </a:xfrm>
              <a:prstGeom prst="rect"/>
            </p:spPr>
          </p:pic>
        </mc:Fallback>
      </mc:AlternateContent>
      <p:sp>
        <p:nvSpPr>
          <p:cNvPr id="3" name="Google Shape;1464;p75"/>
          <p:cNvSpPr txBox="1"/>
          <p:nvPr/>
        </p:nvSpPr>
        <p:spPr>
          <a:xfrm>
            <a:off x="5297622" y="2809477"/>
            <a:ext cx="2065727" cy="830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25400" indent="0" algn="l"/>
            <a:r>
              <a:rPr lang="sk-SK" dirty="0"/>
              <a:t>Dostali sme odpoveď, že požadovaný zdroj nebol nájdený na serveri</a:t>
            </a:r>
            <a:endParaRPr lang="sk-SK" dirty="0"/>
          </a:p>
        </p:txBody>
      </p:sp>
      <p:grpSp>
        <p:nvGrpSpPr>
          <p:cNvPr id="5" name="Google Shape;1474;p75"/>
          <p:cNvGrpSpPr/>
          <p:nvPr/>
        </p:nvGrpSpPr>
        <p:grpSpPr>
          <a:xfrm>
            <a:off x="5128097" y="1027624"/>
            <a:ext cx="2802604" cy="222979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6" name="Obrázok 15" descr="Obrázok, na ktorom je cicavec, mačka domáca, mačka, malé až stredné mačky&#10;&#10;Automaticky generovaný popi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0664" y="2374660"/>
            <a:ext cx="1585434" cy="1637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3743491" y="273368"/>
            <a:ext cx="6198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Request</a:t>
            </a:r>
            <a:r>
              <a:rPr lang="sk-SK" dirty="0"/>
              <a:t> - </a:t>
            </a:r>
            <a:r>
              <a:rPr lang="sk-SK" dirty="0" err="1"/>
              <a:t>response</a:t>
            </a:r>
            <a:endParaRPr lang="sk-SK" dirty="0"/>
          </a:p>
        </p:txBody>
      </p:sp>
      <p:sp>
        <p:nvSpPr>
          <p:cNvPr id="1464" name="Google Shape;1464;p75"/>
          <p:cNvSpPr txBox="1">
            <a:spLocks noGrp="1"/>
          </p:cNvSpPr>
          <p:nvPr>
            <p:ph type="subTitle" idx="1"/>
          </p:nvPr>
        </p:nvSpPr>
        <p:spPr>
          <a:xfrm>
            <a:off x="278669" y="967633"/>
            <a:ext cx="5013477" cy="1451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Ak chceme nastaviť určitú HTTP odpoveď, môžeme použiť funkciu </a:t>
            </a:r>
            <a:r>
              <a:rPr lang="sk-SK" dirty="0" err="1"/>
              <a:t>http_response_code</a:t>
            </a:r>
            <a:r>
              <a:rPr lang="sk-SK" dirty="0"/>
              <a:t>() alebo funkciu </a:t>
            </a:r>
            <a:r>
              <a:rPr lang="sk-SK" dirty="0" err="1"/>
              <a:t>header</a:t>
            </a:r>
            <a:r>
              <a:rPr lang="sk-SK" dirty="0"/>
              <a:t>()</a:t>
            </a: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V tomto riešení sme použili funkciu </a:t>
            </a:r>
            <a:r>
              <a:rPr lang="sk-SK" dirty="0" err="1"/>
              <a:t>header</a:t>
            </a:r>
            <a:r>
              <a:rPr lang="sk-SK" dirty="0"/>
              <a:t>(), kde sme v </a:t>
            </a:r>
            <a:r>
              <a:rPr lang="sk-SK" dirty="0" err="1"/>
              <a:t>catch</a:t>
            </a:r>
            <a:r>
              <a:rPr lang="sk-SK" dirty="0"/>
              <a:t> funkcii použili status 301. Následne sme si vykonanie overili pomocou webovej konzoly</a:t>
            </a:r>
            <a:endParaRPr lang="sk-SK" dirty="0"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1473;p75"/>
          <p:cNvSpPr/>
          <p:nvPr/>
        </p:nvSpPr>
        <p:spPr>
          <a:xfrm>
            <a:off x="303834" y="2450906"/>
            <a:ext cx="4648490" cy="213042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Google Shape;1473;p75"/>
          <p:cNvSpPr/>
          <p:nvPr/>
        </p:nvSpPr>
        <p:spPr>
          <a:xfrm>
            <a:off x="5365277" y="1095412"/>
            <a:ext cx="3567701" cy="197144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Písanie rukou 9"/>
              <p14:cNvContentPartPr/>
              <p14:nvPr/>
            </p14:nvContentPartPr>
            <p14:xfrm>
              <a:off x="5443981" y="2810862"/>
              <a:ext cx="771120" cy="2520"/>
            </p14:xfrm>
          </p:contentPart>
        </mc:Choice>
        <mc:Fallback xmlns="">
          <p:pic>
            <p:nvPicPr>
              <p:cNvPr id="10" name="Písanie rukou 9"/>
            </p:nvPicPr>
            <p:blipFill>
              <a:blip r:embed="rId2"/>
            </p:blipFill>
            <p:spPr>
              <a:xfrm>
                <a:off x="5443981" y="2810862"/>
                <a:ext cx="771120" cy="2520"/>
              </a:xfrm>
              <a:prstGeom prst="rect"/>
            </p:spPr>
          </p:pic>
        </mc:Fallback>
      </mc:AlternateContent>
      <p:pic>
        <p:nvPicPr>
          <p:cNvPr id="17" name="Obrázok 16" descr="Obrázok, na ktorom je text, snímka obrazovky, písmo, webová stránka&#10;&#10;Automaticky generovaný pop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3" y="2656160"/>
            <a:ext cx="4611849" cy="1897182"/>
          </a:xfrm>
          <a:prstGeom prst="rect">
            <a:avLst/>
          </a:prstGeom>
        </p:spPr>
      </p:pic>
      <p:grpSp>
        <p:nvGrpSpPr>
          <p:cNvPr id="18" name="Google Shape;1474;p75"/>
          <p:cNvGrpSpPr/>
          <p:nvPr/>
        </p:nvGrpSpPr>
        <p:grpSpPr>
          <a:xfrm>
            <a:off x="211022" y="2458089"/>
            <a:ext cx="2802604" cy="222979"/>
            <a:chOff x="1213361" y="575225"/>
            <a:chExt cx="5184050" cy="412450"/>
          </a:xfrm>
        </p:grpSpPr>
        <p:sp>
          <p:nvSpPr>
            <p:cNvPr id="19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5" name="Obrázok 24" descr="Obrázok, na ktorom je text, snímka obrazovky, softvér&#10;&#10;Automaticky generovaný popi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12" y="1210950"/>
            <a:ext cx="3423300" cy="1855902"/>
          </a:xfrm>
          <a:prstGeom prst="rect">
            <a:avLst/>
          </a:prstGeom>
        </p:spPr>
      </p:pic>
      <p:sp>
        <p:nvSpPr>
          <p:cNvPr id="26" name="Google Shape;1473;p75"/>
          <p:cNvSpPr/>
          <p:nvPr/>
        </p:nvSpPr>
        <p:spPr>
          <a:xfrm>
            <a:off x="5443981" y="2810862"/>
            <a:ext cx="3368876" cy="224444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endParaRPr lang="sk-SK" b="0" i="0" dirty="0">
              <a:solidFill>
                <a:srgbClr val="E3E3E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8" name="Obrázok 27" descr="Obrázok, na ktorom je text, snímka obrazovky, softvér, písmo&#10;&#10;Automaticky generovaný popi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268" y="2982255"/>
            <a:ext cx="3208301" cy="2073056"/>
          </a:xfrm>
          <a:prstGeom prst="rect">
            <a:avLst/>
          </a:prstGeom>
        </p:spPr>
      </p:pic>
      <p:grpSp>
        <p:nvGrpSpPr>
          <p:cNvPr id="29" name="Google Shape;1474;p75"/>
          <p:cNvGrpSpPr/>
          <p:nvPr/>
        </p:nvGrpSpPr>
        <p:grpSpPr>
          <a:xfrm>
            <a:off x="5415501" y="2810862"/>
            <a:ext cx="2752379" cy="239227"/>
            <a:chOff x="1213361" y="575225"/>
            <a:chExt cx="5184050" cy="412450"/>
          </a:xfrm>
        </p:grpSpPr>
        <p:sp>
          <p:nvSpPr>
            <p:cNvPr id="30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26" name="Picture 2" descr="John Travolta Meme GIFs | Ten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43" y="1614066"/>
            <a:ext cx="1375749" cy="132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37" name="Písanie rukou 36"/>
              <p14:cNvContentPartPr/>
              <p14:nvPr/>
            </p14:nvContentPartPr>
            <p14:xfrm>
              <a:off x="5508566" y="4866076"/>
              <a:ext cx="1478520" cy="12960"/>
            </p14:xfrm>
          </p:contentPart>
        </mc:Choice>
        <mc:Fallback xmlns="">
          <p:pic>
            <p:nvPicPr>
              <p:cNvPr id="37" name="Písanie rukou 36"/>
            </p:nvPicPr>
            <p:blipFill>
              <a:blip r:embed="rId8"/>
            </p:blipFill>
            <p:spPr>
              <a:xfrm>
                <a:off x="5508566" y="4866076"/>
                <a:ext cx="1478520" cy="129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OOP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701375" y="1218974"/>
            <a:ext cx="4213526" cy="358804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592816" y="1251627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701374" y="1620060"/>
            <a:ext cx="4137326" cy="311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Procedurálne programovanie je o písaní procedúr alebo funkcií, ktoré vykonávajú operácie s údajmi,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Objektovo orientované programova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nie je o vytváraní objektov, ktoré obsahujú údaje aj funkcie. Oproti procedurálnemu programovaniu má niekoľko výhod: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OOP je rýchlejšie a jednoduchšie na vykonanie,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OOP poskytuje jasnú štruktúru programov,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OOP umožňuje modularitu, opätovné použitie kódu, zapuzdrenie, dedičnosť, polymorfizmus a lepšie spracovanie chýb,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5111696" y="469763"/>
            <a:ext cx="3209944" cy="387357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" name="Google Shape;1474;p75"/>
          <p:cNvGrpSpPr/>
          <p:nvPr/>
        </p:nvGrpSpPr>
        <p:grpSpPr>
          <a:xfrm>
            <a:off x="5028898" y="530610"/>
            <a:ext cx="2650583" cy="228521"/>
            <a:chOff x="1213361" y="575225"/>
            <a:chExt cx="5184050" cy="412450"/>
          </a:xfrm>
        </p:grpSpPr>
        <p:sp>
          <p:nvSpPr>
            <p:cNvPr id="24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9" name="Obrázok 28" descr="Obrázok, na ktorom je text, ľudská tvár, ošatenie, osoba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227" y="825729"/>
            <a:ext cx="3067487" cy="3517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Trieda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473;p75"/>
          <p:cNvSpPr/>
          <p:nvPr/>
        </p:nvSpPr>
        <p:spPr>
          <a:xfrm>
            <a:off x="701375" y="1218974"/>
            <a:ext cx="4213526" cy="276911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/>
          <p:cNvGrpSpPr/>
          <p:nvPr/>
        </p:nvGrpSpPr>
        <p:grpSpPr>
          <a:xfrm>
            <a:off x="592816" y="1251627"/>
            <a:ext cx="2650583" cy="228521"/>
            <a:chOff x="1213361" y="575225"/>
            <a:chExt cx="5184050" cy="412450"/>
          </a:xfrm>
        </p:grpSpPr>
        <p:sp>
          <p:nvSpPr>
            <p:cNvPr id="7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Google Shape;1464;p75"/>
          <p:cNvSpPr txBox="1"/>
          <p:nvPr/>
        </p:nvSpPr>
        <p:spPr>
          <a:xfrm>
            <a:off x="701374" y="1480148"/>
            <a:ext cx="4220080" cy="25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Trieda je šablóna pre objekty a objekt je inštanciou triedy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Napríklad 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trieda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predstavuje stavebný plán domu, alebo recept na koláč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  <a:p>
            <a:pPr marL="768350" lvl="1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Objekt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je konkrétny dom, postavený podľa plánu, alebo </a:t>
            </a:r>
            <a:r>
              <a:rPr lang="sk-SK" dirty="0">
                <a:solidFill>
                  <a:schemeClr val="tx1"/>
                </a:solidFill>
              </a:rPr>
              <a:t>konkrétny koláč, ktorý bol upečený podľa receptu a má svoje ingrediencie a vlastnosti</a:t>
            </a:r>
            <a:endParaRPr lang="sk-SK" dirty="0">
              <a:solidFill>
                <a:schemeClr val="tx1"/>
              </a:solidFill>
            </a:endParaRP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Triedu vždy píšeme veľkým začiatočným písmenom</a:t>
            </a: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Google Shape;1473;p75"/>
          <p:cNvSpPr/>
          <p:nvPr/>
        </p:nvSpPr>
        <p:spPr>
          <a:xfrm>
            <a:off x="4947258" y="1582103"/>
            <a:ext cx="3852305" cy="256191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brázok 2" descr="Obrázok, na ktorom je snímka obrazovky, odpadky, exteriér&#10;&#10;Automaticky generovaný pop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7000" y="1718349"/>
            <a:ext cx="3832563" cy="2425673"/>
          </a:xfrm>
          <a:prstGeom prst="rect">
            <a:avLst/>
          </a:prstGeom>
        </p:spPr>
      </p:pic>
      <p:grpSp>
        <p:nvGrpSpPr>
          <p:cNvPr id="5" name="Google Shape;1474;p75"/>
          <p:cNvGrpSpPr/>
          <p:nvPr/>
        </p:nvGrpSpPr>
        <p:grpSpPr>
          <a:xfrm>
            <a:off x="4858442" y="1590877"/>
            <a:ext cx="2650583" cy="228521"/>
            <a:chOff x="1213361" y="575225"/>
            <a:chExt cx="5184050" cy="412450"/>
          </a:xfrm>
        </p:grpSpPr>
        <p:sp>
          <p:nvSpPr>
            <p:cNvPr id="13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20938</Words>
  <Application>WPS Presentation</Application>
  <PresentationFormat>Prezentácia na obrazovke (16:9)</PresentationFormat>
  <Paragraphs>361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SimSun</vt:lpstr>
      <vt:lpstr>Wingdings</vt:lpstr>
      <vt:lpstr>Arial</vt:lpstr>
      <vt:lpstr>Montserrat</vt:lpstr>
      <vt:lpstr>Darker Grotesque</vt:lpstr>
      <vt:lpstr>Darker Grotesque Medium</vt:lpstr>
      <vt:lpstr>Montserrat</vt:lpstr>
      <vt:lpstr>Consolas</vt:lpstr>
      <vt:lpstr>Google Sans</vt:lpstr>
      <vt:lpstr>Microsoft YaHei</vt:lpstr>
      <vt:lpstr>Arial Unicode MS</vt:lpstr>
      <vt:lpstr>Segoe Print</vt:lpstr>
      <vt:lpstr>Multi-Business Company Website by Slidesgo</vt:lpstr>
      <vt:lpstr>OOP</vt:lpstr>
      <vt:lpstr>Request - response</vt:lpstr>
      <vt:lpstr>Status kódy</vt:lpstr>
      <vt:lpstr>Status kódy</vt:lpstr>
      <vt:lpstr>Status kódy</vt:lpstr>
      <vt:lpstr>Request - response</vt:lpstr>
      <vt:lpstr>Request - response</vt:lpstr>
      <vt:lpstr>OOP</vt:lpstr>
      <vt:lpstr>Trieda</vt:lpstr>
      <vt:lpstr>Objekt</vt:lpstr>
      <vt:lpstr>$this</vt:lpstr>
      <vt:lpstr>Modifikátory prístupu</vt:lpstr>
      <vt:lpstr>“Magické metódy”</vt:lpstr>
      <vt:lpstr>__construct()</vt:lpstr>
      <vt:lpstr>__destruct()</vt:lpstr>
      <vt:lpstr>__get()</vt:lpstr>
      <vt:lpstr>Príklad</vt:lpstr>
      <vt:lpstr>__call()</vt:lpstr>
      <vt:lpstr>__clone()</vt:lpstr>
      <vt:lpstr>Plytká kópia</vt:lpstr>
      <vt:lpstr>Hlboká kópia</vt:lpstr>
      <vt:lpstr>Premenná / Vlastnosť</vt:lpstr>
      <vt:lpstr>Namespaces</vt:lpstr>
      <vt:lpstr>Príklad</vt:lpstr>
      <vt:lpstr>PowerPoint 演示文稿</vt:lpstr>
      <vt:lpstr>PowerPoint 演示文稿</vt:lpstr>
      <vt:lpstr>PowerPoint 演示文稿</vt:lpstr>
      <vt:lpstr>Príklad 2</vt:lpstr>
      <vt:lpstr>PowerPoint 演示文稿</vt:lpstr>
      <vt:lpstr>Volanie:</vt:lpstr>
      <vt:lpstr>Povinná úloha</vt:lpstr>
      <vt:lpstr>Ďakujem za pozornosť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PHP, XAMPP, GitHub</dc:title>
  <dc:creator/>
  <cp:lastModifiedBy>User</cp:lastModifiedBy>
  <cp:revision>367</cp:revision>
  <dcterms:created xsi:type="dcterms:W3CDTF">2024-04-26T14:09:00Z</dcterms:created>
  <dcterms:modified xsi:type="dcterms:W3CDTF">2024-04-26T16:00:20Z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0E513E51C581452E90B5426ECB6D7944_12</vt:lpwstr>
  </property>
  <property fmtid="{D5CDD505-2E9C-101B-9397-08002B2CF9AE}" pid="3" name="KSOProductBuildVer">
    <vt:lpwstr>1033-12.2.0.16731</vt:lpwstr>
  </property>
</Properties>
</file>